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13"/>
  </p:notesMasterIdLst>
  <p:sldIdLst>
    <p:sldId id="256" r:id="rId3"/>
    <p:sldId id="298" r:id="rId4"/>
    <p:sldId id="299" r:id="rId5"/>
    <p:sldId id="300" r:id="rId6"/>
    <p:sldId id="301" r:id="rId7"/>
    <p:sldId id="302" r:id="rId8"/>
    <p:sldId id="305" r:id="rId9"/>
    <p:sldId id="306" r:id="rId10"/>
    <p:sldId id="307" r:id="rId11"/>
    <p:sldId id="308"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4CA57"/>
    <a:srgbClr val="D41AC7"/>
    <a:srgbClr val="CD21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81" autoAdjust="0"/>
    <p:restoredTop sz="74613" autoAdjust="0"/>
  </p:normalViewPr>
  <p:slideViewPr>
    <p:cSldViewPr showGuides="1">
      <p:cViewPr varScale="1">
        <p:scale>
          <a:sx n="88" d="100"/>
          <a:sy n="88" d="100"/>
        </p:scale>
        <p:origin x="1392"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AA7AF71-3194-4237-A305-7D1955EDEB0C}" type="datetimeFigureOut">
              <a:rPr lang="en-US" smtClean="0"/>
              <a:t>6/17/2022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7DD8054-7F9B-4ACB-B971-667A2E275AF8}" type="slidenum">
              <a:rPr lang="en-US" smtClean="0"/>
              <a:t>‹#›</a:t>
            </a:fld>
            <a:endParaRPr lang="en-US"/>
          </a:p>
        </p:txBody>
      </p:sp>
    </p:spTree>
    <p:extLst>
      <p:ext uri="{BB962C8B-B14F-4D97-AF65-F5344CB8AC3E}">
        <p14:creationId xmlns:p14="http://schemas.microsoft.com/office/powerpoint/2010/main" val="29025351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numCol="2">
            <a:noAutofit/>
          </a:bodyPr>
          <a:lstStyle/>
          <a:p>
            <a:endParaRPr lang="en-US" sz="1200" dirty="0" smtClean="0"/>
          </a:p>
        </p:txBody>
      </p:sp>
      <p:sp>
        <p:nvSpPr>
          <p:cNvPr id="6" name="Slide Image Placeholder 5"/>
          <p:cNvSpPr>
            <a:spLocks noGrp="1" noRot="1" noChangeAspect="1"/>
          </p:cNvSpPr>
          <p:nvPr>
            <p:ph type="sldImg"/>
          </p:nvPr>
        </p:nvSpPr>
        <p:spPr>
          <a:xfrm>
            <a:off x="533400" y="460375"/>
            <a:ext cx="3144838" cy="2359025"/>
          </a:xfrm>
        </p:spPr>
      </p:sp>
    </p:spTree>
    <p:extLst>
      <p:ext uri="{BB962C8B-B14F-4D97-AF65-F5344CB8AC3E}">
        <p14:creationId xmlns:p14="http://schemas.microsoft.com/office/powerpoint/2010/main" val="23888035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numCol="2">
            <a:noAutofit/>
          </a:bodyPr>
          <a:lstStyle/>
          <a:p>
            <a:endParaRPr lang="en-US" sz="1200" dirty="0" smtClean="0"/>
          </a:p>
        </p:txBody>
      </p:sp>
      <p:sp>
        <p:nvSpPr>
          <p:cNvPr id="6" name="Slide Image Placeholder 5"/>
          <p:cNvSpPr>
            <a:spLocks noGrp="1" noRot="1" noChangeAspect="1"/>
          </p:cNvSpPr>
          <p:nvPr>
            <p:ph type="sldImg"/>
          </p:nvPr>
        </p:nvSpPr>
        <p:spPr>
          <a:xfrm>
            <a:off x="533400" y="460375"/>
            <a:ext cx="3144838" cy="2359025"/>
          </a:xfrm>
        </p:spPr>
      </p:sp>
    </p:spTree>
    <p:extLst>
      <p:ext uri="{BB962C8B-B14F-4D97-AF65-F5344CB8AC3E}">
        <p14:creationId xmlns:p14="http://schemas.microsoft.com/office/powerpoint/2010/main" val="40847171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numCol="2">
            <a:noAutofit/>
          </a:bodyPr>
          <a:lstStyle/>
          <a:p>
            <a:endParaRPr lang="en-US" sz="1200" dirty="0" smtClean="0"/>
          </a:p>
        </p:txBody>
      </p:sp>
      <p:sp>
        <p:nvSpPr>
          <p:cNvPr id="6" name="Slide Image Placeholder 5"/>
          <p:cNvSpPr>
            <a:spLocks noGrp="1" noRot="1" noChangeAspect="1"/>
          </p:cNvSpPr>
          <p:nvPr>
            <p:ph type="sldImg"/>
          </p:nvPr>
        </p:nvSpPr>
        <p:spPr>
          <a:xfrm>
            <a:off x="533400" y="460375"/>
            <a:ext cx="3144838" cy="2359025"/>
          </a:xfrm>
        </p:spPr>
      </p:sp>
    </p:spTree>
    <p:extLst>
      <p:ext uri="{BB962C8B-B14F-4D97-AF65-F5344CB8AC3E}">
        <p14:creationId xmlns:p14="http://schemas.microsoft.com/office/powerpoint/2010/main" val="15429532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numCol="2">
            <a:noAutofit/>
          </a:bodyPr>
          <a:lstStyle/>
          <a:p>
            <a:endParaRPr lang="en-US" sz="1200" dirty="0" smtClean="0"/>
          </a:p>
        </p:txBody>
      </p:sp>
      <p:sp>
        <p:nvSpPr>
          <p:cNvPr id="6" name="Slide Image Placeholder 5"/>
          <p:cNvSpPr>
            <a:spLocks noGrp="1" noRot="1" noChangeAspect="1"/>
          </p:cNvSpPr>
          <p:nvPr>
            <p:ph type="sldImg"/>
          </p:nvPr>
        </p:nvSpPr>
        <p:spPr>
          <a:xfrm>
            <a:off x="533400" y="460375"/>
            <a:ext cx="3144838" cy="2359025"/>
          </a:xfrm>
        </p:spPr>
      </p:sp>
    </p:spTree>
    <p:extLst>
      <p:ext uri="{BB962C8B-B14F-4D97-AF65-F5344CB8AC3E}">
        <p14:creationId xmlns:p14="http://schemas.microsoft.com/office/powerpoint/2010/main" val="13930304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numCol="2">
            <a:noAutofit/>
          </a:bodyPr>
          <a:lstStyle/>
          <a:p>
            <a:endParaRPr lang="en-US" sz="1200" dirty="0" smtClean="0"/>
          </a:p>
        </p:txBody>
      </p:sp>
      <p:sp>
        <p:nvSpPr>
          <p:cNvPr id="6" name="Slide Image Placeholder 5"/>
          <p:cNvSpPr>
            <a:spLocks noGrp="1" noRot="1" noChangeAspect="1"/>
          </p:cNvSpPr>
          <p:nvPr>
            <p:ph type="sldImg"/>
          </p:nvPr>
        </p:nvSpPr>
        <p:spPr>
          <a:xfrm>
            <a:off x="533400" y="460375"/>
            <a:ext cx="3144838" cy="2359025"/>
          </a:xfrm>
        </p:spPr>
      </p:sp>
    </p:spTree>
    <p:extLst>
      <p:ext uri="{BB962C8B-B14F-4D97-AF65-F5344CB8AC3E}">
        <p14:creationId xmlns:p14="http://schemas.microsoft.com/office/powerpoint/2010/main" val="23903121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numCol="2">
            <a:noAutofit/>
          </a:bodyPr>
          <a:lstStyle/>
          <a:p>
            <a:endParaRPr lang="en-US" sz="1200" dirty="0" smtClean="0"/>
          </a:p>
        </p:txBody>
      </p:sp>
      <p:sp>
        <p:nvSpPr>
          <p:cNvPr id="6" name="Slide Image Placeholder 5"/>
          <p:cNvSpPr>
            <a:spLocks noGrp="1" noRot="1" noChangeAspect="1"/>
          </p:cNvSpPr>
          <p:nvPr>
            <p:ph type="sldImg"/>
          </p:nvPr>
        </p:nvSpPr>
        <p:spPr>
          <a:xfrm>
            <a:off x="533400" y="460375"/>
            <a:ext cx="3144838" cy="2359025"/>
          </a:xfrm>
        </p:spPr>
      </p:sp>
    </p:spTree>
    <p:extLst>
      <p:ext uri="{BB962C8B-B14F-4D97-AF65-F5344CB8AC3E}">
        <p14:creationId xmlns:p14="http://schemas.microsoft.com/office/powerpoint/2010/main" val="36598120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numCol="2">
            <a:noAutofit/>
          </a:bodyPr>
          <a:lstStyle/>
          <a:p>
            <a:endParaRPr lang="en-US" sz="1200" dirty="0" smtClean="0"/>
          </a:p>
        </p:txBody>
      </p:sp>
      <p:sp>
        <p:nvSpPr>
          <p:cNvPr id="6" name="Slide Image Placeholder 5"/>
          <p:cNvSpPr>
            <a:spLocks noGrp="1" noRot="1" noChangeAspect="1"/>
          </p:cNvSpPr>
          <p:nvPr>
            <p:ph type="sldImg"/>
          </p:nvPr>
        </p:nvSpPr>
        <p:spPr>
          <a:xfrm>
            <a:off x="533400" y="460375"/>
            <a:ext cx="3144838" cy="2359025"/>
          </a:xfrm>
        </p:spPr>
      </p:sp>
    </p:spTree>
    <p:extLst>
      <p:ext uri="{BB962C8B-B14F-4D97-AF65-F5344CB8AC3E}">
        <p14:creationId xmlns:p14="http://schemas.microsoft.com/office/powerpoint/2010/main" val="39408400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numCol="2">
            <a:noAutofit/>
          </a:bodyPr>
          <a:lstStyle/>
          <a:p>
            <a:endParaRPr lang="en-US" sz="1200" dirty="0" smtClean="0"/>
          </a:p>
        </p:txBody>
      </p:sp>
      <p:sp>
        <p:nvSpPr>
          <p:cNvPr id="6" name="Slide Image Placeholder 5"/>
          <p:cNvSpPr>
            <a:spLocks noGrp="1" noRot="1" noChangeAspect="1"/>
          </p:cNvSpPr>
          <p:nvPr>
            <p:ph type="sldImg"/>
          </p:nvPr>
        </p:nvSpPr>
        <p:spPr>
          <a:xfrm>
            <a:off x="533400" y="460375"/>
            <a:ext cx="3144838" cy="2359025"/>
          </a:xfrm>
        </p:spPr>
      </p:sp>
    </p:spTree>
    <p:extLst>
      <p:ext uri="{BB962C8B-B14F-4D97-AF65-F5344CB8AC3E}">
        <p14:creationId xmlns:p14="http://schemas.microsoft.com/office/powerpoint/2010/main" val="14169993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numCol="2">
            <a:noAutofit/>
          </a:bodyPr>
          <a:lstStyle/>
          <a:p>
            <a:endParaRPr lang="en-US" sz="1200" dirty="0" smtClean="0"/>
          </a:p>
        </p:txBody>
      </p:sp>
      <p:sp>
        <p:nvSpPr>
          <p:cNvPr id="6" name="Slide Image Placeholder 5"/>
          <p:cNvSpPr>
            <a:spLocks noGrp="1" noRot="1" noChangeAspect="1"/>
          </p:cNvSpPr>
          <p:nvPr>
            <p:ph type="sldImg"/>
          </p:nvPr>
        </p:nvSpPr>
        <p:spPr>
          <a:xfrm>
            <a:off x="533400" y="460375"/>
            <a:ext cx="3144838" cy="2359025"/>
          </a:xfrm>
        </p:spPr>
      </p:sp>
    </p:spTree>
    <p:extLst>
      <p:ext uri="{BB962C8B-B14F-4D97-AF65-F5344CB8AC3E}">
        <p14:creationId xmlns:p14="http://schemas.microsoft.com/office/powerpoint/2010/main" val="21223222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numCol="2">
            <a:noAutofit/>
          </a:bodyPr>
          <a:lstStyle/>
          <a:p>
            <a:endParaRPr lang="en-US" sz="1200" dirty="0" smtClean="0"/>
          </a:p>
        </p:txBody>
      </p:sp>
      <p:sp>
        <p:nvSpPr>
          <p:cNvPr id="6" name="Slide Image Placeholder 5"/>
          <p:cNvSpPr>
            <a:spLocks noGrp="1" noRot="1" noChangeAspect="1"/>
          </p:cNvSpPr>
          <p:nvPr>
            <p:ph type="sldImg"/>
          </p:nvPr>
        </p:nvSpPr>
        <p:spPr>
          <a:xfrm>
            <a:off x="533400" y="460375"/>
            <a:ext cx="3144838" cy="2359025"/>
          </a:xfrm>
        </p:spPr>
      </p:sp>
    </p:spTree>
    <p:extLst>
      <p:ext uri="{BB962C8B-B14F-4D97-AF65-F5344CB8AC3E}">
        <p14:creationId xmlns:p14="http://schemas.microsoft.com/office/powerpoint/2010/main" val="41780988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Praze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CD5785-8A43-4CC4-A705-D4AA7E8DB57F}" type="datetimeFigureOut">
              <a:rPr lang="en-US" smtClean="0">
                <a:solidFill>
                  <a:prstClr val="black">
                    <a:tint val="75000"/>
                  </a:prstClr>
                </a:solidFill>
              </a:rPr>
              <a:pPr/>
              <a:t>6/17/2022</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l-SI" smtClean="0"/>
              <a:t>Uredite slog naslova matrice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CD5785-8A43-4CC4-A705-D4AA7E8DB57F}" type="datetimeFigureOut">
              <a:rPr lang="en-US" smtClean="0">
                <a:solidFill>
                  <a:prstClr val="black">
                    <a:tint val="75000"/>
                  </a:prstClr>
                </a:solidFill>
              </a:rPr>
              <a:pPr/>
              <a:t>6/17/2022</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46574170"/>
      </p:ext>
    </p:extLst>
  </p:cSld>
  <p:clrMap bg1="lt1" tx1="dk1" bg2="lt2" tx2="dk2" accent1="accent1" accent2="accent2" accent3="accent3" accent4="accent4" accent5="accent5" accent6="accent6" hlink="hlink" folHlink="folHlink"/>
  <p:sldLayoutIdLst>
    <p:sldLayoutId id="2147483649"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s://www.youtube.com/watch?v=u4GBe6G66Og" TargetMode="External"/><Relationship Id="rId7"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jpeg"/><Relationship Id="rId7"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chemeClr val="bg2"/>
            </a:gs>
          </a:gsLst>
          <a:path path="circle">
            <a:fillToRect l="50000" t="50000" r="50000" b="50000"/>
          </a:path>
        </a:gradFill>
        <a:effectLst/>
      </p:bgPr>
    </p:bg>
    <p:spTree>
      <p:nvGrpSpPr>
        <p:cNvPr id="1" name=""/>
        <p:cNvGrpSpPr/>
        <p:nvPr/>
      </p:nvGrpSpPr>
      <p:grpSpPr>
        <a:xfrm>
          <a:off x="0" y="0"/>
          <a:ext cx="0" cy="0"/>
          <a:chOff x="0" y="0"/>
          <a:chExt cx="0" cy="0"/>
        </a:xfrm>
      </p:grpSpPr>
      <p:sp>
        <p:nvSpPr>
          <p:cNvPr id="14" name="Rectangle 13"/>
          <p:cNvSpPr/>
          <p:nvPr/>
        </p:nvSpPr>
        <p:spPr>
          <a:xfrm>
            <a:off x="5436096" y="3132885"/>
            <a:ext cx="3326904" cy="3759405"/>
          </a:xfrm>
          <a:prstGeom prst="rect">
            <a:avLst/>
          </a:prstGeom>
          <a:gradFill flip="none" rotWithShape="1">
            <a:gsLst>
              <a:gs pos="0">
                <a:schemeClr val="bg1">
                  <a:alpha val="0"/>
                </a:schemeClr>
              </a:gs>
              <a:gs pos="50000">
                <a:schemeClr val="bg2">
                  <a:lumMod val="90000"/>
                  <a:alpha val="75000"/>
                </a:schemeClr>
              </a:gs>
              <a:gs pos="100000">
                <a:schemeClr val="bg1">
                  <a:alpha val="0"/>
                </a:schemeClr>
              </a:gs>
            </a:gsLst>
            <a:lin ang="5400000" scaled="1"/>
            <a:tileRect/>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684000" tIns="91440" rtlCol="0" anchor="t" anchorCtr="0"/>
          <a:lstStyle/>
          <a:p>
            <a:endParaRPr lang="sl-SI" sz="1400" dirty="0" smtClean="0">
              <a:solidFill>
                <a:schemeClr val="accent2"/>
              </a:solidFill>
              <a:latin typeface="Gill Sans MT" pitchFamily="34" charset="0"/>
            </a:endParaRPr>
          </a:p>
        </p:txBody>
      </p:sp>
      <p:sp>
        <p:nvSpPr>
          <p:cNvPr id="18" name="Rectangle 17"/>
          <p:cNvSpPr/>
          <p:nvPr/>
        </p:nvSpPr>
        <p:spPr>
          <a:xfrm>
            <a:off x="2521140" y="3046576"/>
            <a:ext cx="3340359" cy="3720990"/>
          </a:xfrm>
          <a:prstGeom prst="rect">
            <a:avLst/>
          </a:prstGeom>
          <a:gradFill flip="none" rotWithShape="1">
            <a:gsLst>
              <a:gs pos="0">
                <a:schemeClr val="bg1">
                  <a:alpha val="0"/>
                </a:schemeClr>
              </a:gs>
              <a:gs pos="50000">
                <a:schemeClr val="bg2">
                  <a:lumMod val="90000"/>
                  <a:alpha val="75000"/>
                </a:schemeClr>
              </a:gs>
              <a:gs pos="100000">
                <a:schemeClr val="bg1">
                  <a:alpha val="0"/>
                </a:schemeClr>
              </a:gs>
            </a:gsLst>
            <a:lin ang="5400000" scaled="1"/>
            <a:tileRect/>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684000" tIns="91440" rtlCol="0" anchor="t" anchorCtr="0"/>
          <a:lstStyle/>
          <a:p>
            <a:r>
              <a:rPr lang="sl-SI" sz="1200">
                <a:solidFill>
                  <a:srgbClr val="00B050"/>
                </a:solidFill>
                <a:latin typeface="Gill Sans MT" pitchFamily="34" charset="0"/>
              </a:rPr>
              <a:t>Grega in njegovi soigralci so na pragu nove sezone in njihove možnosti, da bi vsaj enkrat odnesli zmago, so bolj ali manj nične. Toda v športu je možno vse.</a:t>
            </a:r>
          </a:p>
          <a:p>
            <a:endParaRPr lang="sl-SI" sz="1200">
              <a:solidFill>
                <a:srgbClr val="00B050"/>
              </a:solidFill>
              <a:latin typeface="Gill Sans MT" pitchFamily="34" charset="0"/>
            </a:endParaRPr>
          </a:p>
          <a:p>
            <a:r>
              <a:rPr lang="sl-SI" sz="1200">
                <a:solidFill>
                  <a:srgbClr val="00B050"/>
                </a:solidFill>
                <a:latin typeface="Gill Sans MT" pitchFamily="34" charset="0"/>
              </a:rPr>
              <a:t>Se bo izkazal v ključnem trenutku, ko bo žoga v njegovih rokah in bo zmaga visela na nitki? Ali pa bo zamočil svoj veliki met?</a:t>
            </a:r>
            <a:endParaRPr lang="sl-SI" sz="1200" dirty="0">
              <a:solidFill>
                <a:srgbClr val="00B050"/>
              </a:solidFill>
              <a:latin typeface="Gill Sans MT" pitchFamily="34" charset="0"/>
            </a:endParaRPr>
          </a:p>
        </p:txBody>
      </p:sp>
      <p:sp>
        <p:nvSpPr>
          <p:cNvPr id="20" name="Rectangle 19"/>
          <p:cNvSpPr/>
          <p:nvPr/>
        </p:nvSpPr>
        <p:spPr>
          <a:xfrm>
            <a:off x="424543" y="3048000"/>
            <a:ext cx="2667000" cy="3810000"/>
          </a:xfrm>
          <a:prstGeom prst="rect">
            <a:avLst/>
          </a:prstGeom>
          <a:gradFill flip="none" rotWithShape="1">
            <a:gsLst>
              <a:gs pos="0">
                <a:schemeClr val="bg1">
                  <a:alpha val="0"/>
                </a:schemeClr>
              </a:gs>
              <a:gs pos="50000">
                <a:schemeClr val="bg2">
                  <a:lumMod val="90000"/>
                  <a:alpha val="75000"/>
                </a:schemeClr>
              </a:gs>
              <a:gs pos="100000">
                <a:schemeClr val="bg1">
                  <a:alpha val="0"/>
                </a:schemeClr>
              </a:gs>
            </a:gsLst>
            <a:lin ang="5400000" scaled="1"/>
            <a:tileRect/>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684000" tIns="91440" rtlCol="0" anchor="t" anchorCtr="0"/>
          <a:lstStyle/>
          <a:p>
            <a:r>
              <a:rPr lang="sl-SI" sz="2200" dirty="0" smtClean="0">
                <a:solidFill>
                  <a:prstClr val="white">
                    <a:lumMod val="50000"/>
                  </a:prstClr>
                </a:solidFill>
                <a:latin typeface="Gill Sans MT" pitchFamily="34" charset="0"/>
              </a:rPr>
              <a:t>podbesedilo</a:t>
            </a:r>
          </a:p>
          <a:p>
            <a:endParaRPr lang="sl-SI" sz="2400" dirty="0">
              <a:solidFill>
                <a:prstClr val="white">
                  <a:lumMod val="50000"/>
                </a:prstClr>
              </a:solidFill>
              <a:latin typeface="Gill Sans MT" pitchFamily="34" charset="0"/>
            </a:endParaRPr>
          </a:p>
        </p:txBody>
      </p:sp>
      <p:sp>
        <p:nvSpPr>
          <p:cNvPr id="6" name="Rectangle 5"/>
          <p:cNvSpPr/>
          <p:nvPr/>
        </p:nvSpPr>
        <p:spPr>
          <a:xfrm>
            <a:off x="381000" y="2133600"/>
            <a:ext cx="2667000" cy="914400"/>
          </a:xfrm>
          <a:prstGeom prst="rect">
            <a:avLst/>
          </a:prstGeom>
          <a:gradFill flip="none" rotWithShape="1">
            <a:gsLst>
              <a:gs pos="32000">
                <a:schemeClr val="bg2"/>
              </a:gs>
              <a:gs pos="100000">
                <a:schemeClr val="bg2">
                  <a:lumMod val="75000"/>
                </a:schemeClr>
              </a:gs>
            </a:gsLst>
            <a:lin ang="5400000" scaled="1"/>
            <a:tileRect/>
          </a:gradFill>
          <a:ln w="12700">
            <a:gradFill flip="none" rotWithShape="1">
              <a:gsLst>
                <a:gs pos="0">
                  <a:schemeClr val="bg1"/>
                </a:gs>
                <a:gs pos="100000">
                  <a:schemeClr val="bg1">
                    <a:lumMod val="75000"/>
                  </a:schemeClr>
                </a:gs>
              </a:gsLst>
              <a:lin ang="16200000" scaled="1"/>
              <a:tileRect/>
            </a:gradFill>
          </a:ln>
          <a:effectLst>
            <a:glow rad="63500">
              <a:schemeClr val="bg1">
                <a:lumMod val="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914400" rtlCol="0" anchor="ctr"/>
          <a:lstStyle/>
          <a:p>
            <a:r>
              <a:rPr lang="sl-SI" dirty="0" smtClean="0">
                <a:solidFill>
                  <a:srgbClr val="FF0000"/>
                </a:solidFill>
                <a:latin typeface="Gill Sans MT" pitchFamily="34" charset="0"/>
              </a:rPr>
              <a:t>Veliki met</a:t>
            </a:r>
            <a:endParaRPr lang="sl-SI" dirty="0">
              <a:solidFill>
                <a:srgbClr val="FF0000"/>
              </a:solidFill>
              <a:latin typeface="Gill Sans MT" pitchFamily="34" charset="0"/>
            </a:endParaRPr>
          </a:p>
        </p:txBody>
      </p:sp>
      <p:sp>
        <p:nvSpPr>
          <p:cNvPr id="8" name="TextBox 7"/>
          <p:cNvSpPr txBox="1"/>
          <p:nvPr/>
        </p:nvSpPr>
        <p:spPr>
          <a:xfrm>
            <a:off x="381000" y="2133600"/>
            <a:ext cx="685800" cy="861774"/>
          </a:xfrm>
          <a:prstGeom prst="rect">
            <a:avLst/>
          </a:prstGeom>
          <a:noFill/>
        </p:spPr>
        <p:txBody>
          <a:bodyPr wrap="square" rtlCol="0">
            <a:spAutoFit/>
          </a:bodyPr>
          <a:lstStyle/>
          <a:p>
            <a:pPr algn="ctr"/>
            <a:r>
              <a:rPr lang="en-US" sz="5000" dirty="0" smtClean="0">
                <a:solidFill>
                  <a:srgbClr val="EEECE1">
                    <a:lumMod val="75000"/>
                  </a:srgbClr>
                </a:solidFill>
                <a:latin typeface="Calisto MT" pitchFamily="18" charset="0"/>
              </a:rPr>
              <a:t>1</a:t>
            </a:r>
            <a:endParaRPr lang="en-US" sz="5000" dirty="0">
              <a:solidFill>
                <a:srgbClr val="EEECE1">
                  <a:lumMod val="75000"/>
                </a:srgbClr>
              </a:solidFill>
              <a:latin typeface="Calisto MT" pitchFamily="18" charset="0"/>
            </a:endParaRPr>
          </a:p>
        </p:txBody>
      </p:sp>
      <p:cxnSp>
        <p:nvCxnSpPr>
          <p:cNvPr id="10" name="Straight Connector 9"/>
          <p:cNvCxnSpPr/>
          <p:nvPr/>
        </p:nvCxnSpPr>
        <p:spPr>
          <a:xfrm rot="5400000">
            <a:off x="724694" y="2590006"/>
            <a:ext cx="685800" cy="1588"/>
          </a:xfrm>
          <a:prstGeom prst="line">
            <a:avLst/>
          </a:prstGeom>
          <a:ln w="31750">
            <a:solidFill>
              <a:srgbClr val="FFFFFF"/>
            </a:solidFill>
            <a:prstDash val="sysDot"/>
          </a:ln>
        </p:spPr>
        <p:style>
          <a:lnRef idx="1">
            <a:schemeClr val="accent1"/>
          </a:lnRef>
          <a:fillRef idx="0">
            <a:schemeClr val="accent1"/>
          </a:fillRef>
          <a:effectRef idx="0">
            <a:schemeClr val="accent1"/>
          </a:effectRef>
          <a:fontRef idx="minor">
            <a:schemeClr val="tx1"/>
          </a:fontRef>
        </p:style>
      </p:cxnSp>
      <p:pic>
        <p:nvPicPr>
          <p:cNvPr id="7" name="Picture 6" descr="10739110_rattlesnakeledge.jpg"/>
          <p:cNvPicPr>
            <a:picLocks noChangeAspect="1"/>
          </p:cNvPicPr>
          <p:nvPr/>
        </p:nvPicPr>
        <p:blipFill>
          <a:blip r:embed="rId3" cstate="print"/>
          <a:srcRect/>
          <a:stretch>
            <a:fillRect/>
          </a:stretch>
        </p:blipFill>
        <p:spPr>
          <a:xfrm>
            <a:off x="381000" y="609600"/>
            <a:ext cx="8382000" cy="1351935"/>
          </a:xfrm>
          <a:prstGeom prst="rect">
            <a:avLst/>
          </a:prstGeom>
          <a:gradFill flip="none" rotWithShape="1">
            <a:gsLst>
              <a:gs pos="32000">
                <a:schemeClr val="bg2"/>
              </a:gs>
              <a:gs pos="100000">
                <a:schemeClr val="bg2">
                  <a:lumMod val="75000"/>
                </a:schemeClr>
              </a:gs>
            </a:gsLst>
            <a:lin ang="5400000" scaled="1"/>
            <a:tileRect/>
          </a:gradFill>
          <a:ln w="12700">
            <a:gradFill flip="none" rotWithShape="1">
              <a:gsLst>
                <a:gs pos="0">
                  <a:schemeClr val="bg1"/>
                </a:gs>
                <a:gs pos="100000">
                  <a:schemeClr val="bg1">
                    <a:lumMod val="75000"/>
                  </a:schemeClr>
                </a:gs>
              </a:gsLst>
              <a:lin ang="16200000" scaled="1"/>
              <a:tileRect/>
            </a:gradFill>
          </a:ln>
          <a:effectLst>
            <a:glow rad="63500">
              <a:schemeClr val="bg1">
                <a:lumMod val="75000"/>
                <a:alpha val="40000"/>
              </a:schemeClr>
            </a:glow>
          </a:effectLst>
        </p:spPr>
      </p:pic>
      <p:sp>
        <p:nvSpPr>
          <p:cNvPr id="11" name="Rectangle 10"/>
          <p:cNvSpPr/>
          <p:nvPr/>
        </p:nvSpPr>
        <p:spPr>
          <a:xfrm>
            <a:off x="3194499" y="2135024"/>
            <a:ext cx="2667000" cy="914400"/>
          </a:xfrm>
          <a:prstGeom prst="rect">
            <a:avLst/>
          </a:prstGeom>
          <a:gradFill flip="none" rotWithShape="1">
            <a:gsLst>
              <a:gs pos="32000">
                <a:schemeClr val="bg2"/>
              </a:gs>
              <a:gs pos="100000">
                <a:schemeClr val="bg2">
                  <a:lumMod val="75000"/>
                </a:schemeClr>
              </a:gs>
            </a:gsLst>
            <a:lin ang="5400000" scaled="1"/>
            <a:tileRect/>
          </a:gradFill>
          <a:ln w="12700">
            <a:gradFill flip="none" rotWithShape="1">
              <a:gsLst>
                <a:gs pos="0">
                  <a:schemeClr val="bg1"/>
                </a:gs>
                <a:gs pos="100000">
                  <a:schemeClr val="bg1">
                    <a:lumMod val="75000"/>
                  </a:schemeClr>
                </a:gs>
              </a:gsLst>
              <a:lin ang="16200000" scaled="1"/>
              <a:tileRect/>
            </a:gradFill>
          </a:ln>
          <a:effectLst>
            <a:glow rad="63500">
              <a:schemeClr val="bg1">
                <a:lumMod val="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914400" rtlCol="0" anchor="ctr"/>
          <a:lstStyle/>
          <a:p>
            <a:r>
              <a:rPr lang="sl-SI" sz="2200" dirty="0" smtClean="0">
                <a:solidFill>
                  <a:schemeClr val="accent6">
                    <a:lumMod val="75000"/>
                  </a:schemeClr>
                </a:solidFill>
                <a:latin typeface="Gill Sans MT" pitchFamily="34" charset="0"/>
              </a:rPr>
              <a:t>O KNJIGI</a:t>
            </a:r>
            <a:endParaRPr lang="sl-SI" sz="2200" dirty="0">
              <a:solidFill>
                <a:schemeClr val="accent6">
                  <a:lumMod val="75000"/>
                </a:schemeClr>
              </a:solidFill>
              <a:latin typeface="Gill Sans MT" pitchFamily="34" charset="0"/>
            </a:endParaRPr>
          </a:p>
        </p:txBody>
      </p:sp>
      <p:sp>
        <p:nvSpPr>
          <p:cNvPr id="12" name="TextBox 11"/>
          <p:cNvSpPr txBox="1"/>
          <p:nvPr/>
        </p:nvSpPr>
        <p:spPr>
          <a:xfrm>
            <a:off x="3235036" y="2133600"/>
            <a:ext cx="685800" cy="861774"/>
          </a:xfrm>
          <a:prstGeom prst="rect">
            <a:avLst/>
          </a:prstGeom>
          <a:noFill/>
        </p:spPr>
        <p:txBody>
          <a:bodyPr wrap="square" rtlCol="0">
            <a:spAutoFit/>
          </a:bodyPr>
          <a:lstStyle/>
          <a:p>
            <a:pPr algn="ctr"/>
            <a:r>
              <a:rPr lang="en-US" sz="5000" dirty="0" smtClean="0">
                <a:solidFill>
                  <a:srgbClr val="EEECE1">
                    <a:lumMod val="75000"/>
                  </a:srgbClr>
                </a:solidFill>
                <a:latin typeface="Calisto MT" pitchFamily="18" charset="0"/>
              </a:rPr>
              <a:t>2</a:t>
            </a:r>
            <a:endParaRPr lang="en-US" sz="5000" dirty="0">
              <a:solidFill>
                <a:srgbClr val="EEECE1">
                  <a:lumMod val="75000"/>
                </a:srgbClr>
              </a:solidFill>
              <a:latin typeface="Calisto MT" pitchFamily="18" charset="0"/>
            </a:endParaRPr>
          </a:p>
        </p:txBody>
      </p:sp>
      <p:cxnSp>
        <p:nvCxnSpPr>
          <p:cNvPr id="13" name="Straight Connector 12"/>
          <p:cNvCxnSpPr/>
          <p:nvPr/>
        </p:nvCxnSpPr>
        <p:spPr>
          <a:xfrm rot="5400000">
            <a:off x="3578730" y="2590006"/>
            <a:ext cx="685800" cy="1588"/>
          </a:xfrm>
          <a:prstGeom prst="line">
            <a:avLst/>
          </a:prstGeom>
          <a:ln w="31750">
            <a:solidFill>
              <a:srgbClr val="FFFFFF"/>
            </a:solidFill>
            <a:prstDash val="sysDot"/>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6096000" y="2133600"/>
            <a:ext cx="2667000" cy="914400"/>
          </a:xfrm>
          <a:prstGeom prst="rect">
            <a:avLst/>
          </a:prstGeom>
          <a:gradFill flip="none" rotWithShape="1">
            <a:gsLst>
              <a:gs pos="32000">
                <a:schemeClr val="bg2"/>
              </a:gs>
              <a:gs pos="100000">
                <a:schemeClr val="bg2">
                  <a:lumMod val="75000"/>
                </a:schemeClr>
              </a:gs>
            </a:gsLst>
            <a:lin ang="5400000" scaled="1"/>
            <a:tileRect/>
          </a:gradFill>
          <a:ln w="12700">
            <a:gradFill flip="none" rotWithShape="1">
              <a:gsLst>
                <a:gs pos="0">
                  <a:schemeClr val="bg1"/>
                </a:gs>
                <a:gs pos="100000">
                  <a:schemeClr val="bg1">
                    <a:lumMod val="75000"/>
                  </a:schemeClr>
                </a:gs>
              </a:gsLst>
              <a:lin ang="16200000" scaled="1"/>
              <a:tileRect/>
            </a:gradFill>
          </a:ln>
          <a:effectLst>
            <a:glow rad="63500">
              <a:schemeClr val="bg1">
                <a:lumMod val="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914400" rtlCol="0" anchor="ctr"/>
          <a:lstStyle/>
          <a:p>
            <a:r>
              <a:rPr lang="sl-SI" sz="2200" dirty="0" smtClean="0">
                <a:solidFill>
                  <a:schemeClr val="accent6">
                    <a:lumMod val="50000"/>
                  </a:schemeClr>
                </a:solidFill>
                <a:latin typeface="Gill Sans MT" pitchFamily="34" charset="0"/>
              </a:rPr>
              <a:t>IZ KNJIGE</a:t>
            </a:r>
            <a:endParaRPr lang="sl-SI" sz="2200" dirty="0">
              <a:solidFill>
                <a:schemeClr val="accent6">
                  <a:lumMod val="50000"/>
                </a:schemeClr>
              </a:solidFill>
              <a:latin typeface="Gill Sans MT" pitchFamily="34" charset="0"/>
            </a:endParaRPr>
          </a:p>
        </p:txBody>
      </p:sp>
      <p:sp>
        <p:nvSpPr>
          <p:cNvPr id="16" name="TextBox 15"/>
          <p:cNvSpPr txBox="1"/>
          <p:nvPr/>
        </p:nvSpPr>
        <p:spPr>
          <a:xfrm>
            <a:off x="6096000" y="2133600"/>
            <a:ext cx="685800" cy="861774"/>
          </a:xfrm>
          <a:prstGeom prst="rect">
            <a:avLst/>
          </a:prstGeom>
          <a:noFill/>
        </p:spPr>
        <p:txBody>
          <a:bodyPr wrap="square" rtlCol="0">
            <a:spAutoFit/>
          </a:bodyPr>
          <a:lstStyle/>
          <a:p>
            <a:pPr algn="ctr"/>
            <a:r>
              <a:rPr lang="en-US" sz="5000" dirty="0" smtClean="0">
                <a:solidFill>
                  <a:srgbClr val="EEECE1">
                    <a:lumMod val="75000"/>
                  </a:srgbClr>
                </a:solidFill>
                <a:latin typeface="Calisto MT" pitchFamily="18" charset="0"/>
              </a:rPr>
              <a:t>3</a:t>
            </a:r>
            <a:endParaRPr lang="en-US" sz="5000" dirty="0">
              <a:solidFill>
                <a:srgbClr val="EEECE1">
                  <a:lumMod val="75000"/>
                </a:srgbClr>
              </a:solidFill>
              <a:latin typeface="Calisto MT" pitchFamily="18" charset="0"/>
            </a:endParaRPr>
          </a:p>
        </p:txBody>
      </p:sp>
      <p:cxnSp>
        <p:nvCxnSpPr>
          <p:cNvPr id="17" name="Straight Connector 16"/>
          <p:cNvCxnSpPr/>
          <p:nvPr/>
        </p:nvCxnSpPr>
        <p:spPr>
          <a:xfrm rot="5400000">
            <a:off x="6439694" y="2590006"/>
            <a:ext cx="685800" cy="1588"/>
          </a:xfrm>
          <a:prstGeom prst="line">
            <a:avLst/>
          </a:prstGeom>
          <a:ln w="31750">
            <a:solidFill>
              <a:srgbClr val="FFFFFF"/>
            </a:solidFill>
            <a:prstDash val="sysDot"/>
          </a:ln>
        </p:spPr>
        <p:style>
          <a:lnRef idx="1">
            <a:schemeClr val="accent1"/>
          </a:lnRef>
          <a:fillRef idx="0">
            <a:schemeClr val="accent1"/>
          </a:fillRef>
          <a:effectRef idx="0">
            <a:schemeClr val="accent1"/>
          </a:effectRef>
          <a:fontRef idx="minor">
            <a:schemeClr val="tx1"/>
          </a:fontRef>
        </p:style>
      </p:cxnSp>
      <p:pic>
        <p:nvPicPr>
          <p:cNvPr id="2" name="Slika 1"/>
          <p:cNvPicPr>
            <a:picLocks noChangeAspect="1"/>
          </p:cNvPicPr>
          <p:nvPr/>
        </p:nvPicPr>
        <p:blipFill>
          <a:blip r:embed="rId4"/>
          <a:stretch>
            <a:fillRect/>
          </a:stretch>
        </p:blipFill>
        <p:spPr>
          <a:xfrm>
            <a:off x="381000" y="555550"/>
            <a:ext cx="8382000" cy="1405985"/>
          </a:xfrm>
          <a:prstGeom prst="rect">
            <a:avLst/>
          </a:prstGeom>
        </p:spPr>
      </p:pic>
      <p:pic>
        <p:nvPicPr>
          <p:cNvPr id="3" name="Slika 2"/>
          <p:cNvPicPr>
            <a:picLocks noChangeAspect="1"/>
          </p:cNvPicPr>
          <p:nvPr/>
        </p:nvPicPr>
        <p:blipFill>
          <a:blip r:embed="rId5"/>
          <a:stretch>
            <a:fillRect/>
          </a:stretch>
        </p:blipFill>
        <p:spPr>
          <a:xfrm>
            <a:off x="424544" y="587812"/>
            <a:ext cx="1555168" cy="1409701"/>
          </a:xfrm>
          <a:prstGeom prst="rect">
            <a:avLst/>
          </a:prstGeom>
        </p:spPr>
      </p:pic>
      <p:pic>
        <p:nvPicPr>
          <p:cNvPr id="4" name="Slika 3"/>
          <p:cNvPicPr>
            <a:picLocks noChangeAspect="1"/>
          </p:cNvPicPr>
          <p:nvPr/>
        </p:nvPicPr>
        <p:blipFill>
          <a:blip r:embed="rId5"/>
          <a:stretch>
            <a:fillRect/>
          </a:stretch>
        </p:blipFill>
        <p:spPr>
          <a:xfrm>
            <a:off x="3209293" y="555550"/>
            <a:ext cx="1650740" cy="1405985"/>
          </a:xfrm>
          <a:prstGeom prst="rect">
            <a:avLst/>
          </a:prstGeom>
        </p:spPr>
      </p:pic>
      <p:pic>
        <p:nvPicPr>
          <p:cNvPr id="22" name="Slika 21"/>
          <p:cNvPicPr>
            <a:picLocks noChangeAspect="1"/>
          </p:cNvPicPr>
          <p:nvPr/>
        </p:nvPicPr>
        <p:blipFill>
          <a:blip r:embed="rId6"/>
          <a:stretch>
            <a:fillRect/>
          </a:stretch>
        </p:blipFill>
        <p:spPr>
          <a:xfrm>
            <a:off x="6036167" y="632007"/>
            <a:ext cx="1488161" cy="1327192"/>
          </a:xfrm>
          <a:prstGeom prst="rect">
            <a:avLst/>
          </a:prstGeom>
        </p:spPr>
      </p:pic>
      <p:pic>
        <p:nvPicPr>
          <p:cNvPr id="5" name="Slika 4"/>
          <p:cNvPicPr>
            <a:picLocks noChangeAspect="1"/>
          </p:cNvPicPr>
          <p:nvPr/>
        </p:nvPicPr>
        <p:blipFill>
          <a:blip r:embed="rId7"/>
          <a:stretch>
            <a:fillRect/>
          </a:stretch>
        </p:blipFill>
        <p:spPr>
          <a:xfrm>
            <a:off x="523875" y="3133725"/>
            <a:ext cx="2381250" cy="3638550"/>
          </a:xfrm>
          <a:prstGeom prst="rect">
            <a:avLst/>
          </a:prstGeom>
        </p:spPr>
      </p:pic>
      <p:sp>
        <p:nvSpPr>
          <p:cNvPr id="21" name="Rectangle 13"/>
          <p:cNvSpPr/>
          <p:nvPr/>
        </p:nvSpPr>
        <p:spPr>
          <a:xfrm>
            <a:off x="5436096" y="3133725"/>
            <a:ext cx="3326904" cy="3759405"/>
          </a:xfrm>
          <a:prstGeom prst="rect">
            <a:avLst/>
          </a:prstGeom>
          <a:gradFill flip="none" rotWithShape="1">
            <a:gsLst>
              <a:gs pos="0">
                <a:schemeClr val="bg1">
                  <a:alpha val="0"/>
                </a:schemeClr>
              </a:gs>
              <a:gs pos="50000">
                <a:schemeClr val="bg2">
                  <a:lumMod val="90000"/>
                  <a:alpha val="75000"/>
                </a:schemeClr>
              </a:gs>
              <a:gs pos="100000">
                <a:schemeClr val="bg1">
                  <a:alpha val="0"/>
                </a:schemeClr>
              </a:gs>
            </a:gsLst>
            <a:lin ang="5400000" scaled="1"/>
            <a:tileRect/>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684000" tIns="91440" rtlCol="0" anchor="t" anchorCtr="0"/>
          <a:lstStyle/>
          <a:p>
            <a:r>
              <a:rPr lang="sl-SI" sz="1400">
                <a:solidFill>
                  <a:schemeClr val="accent2"/>
                </a:solidFill>
                <a:latin typeface="Gill Sans MT" pitchFamily="34" charset="0"/>
              </a:rPr>
              <a:t>Po katastrofalnem športnem dnevu v šoli je Grega sklenil, da je uradno upokojen, kar se tiče njegove športne kariere. Toda ker ga je mama gnjavila do vijoličnega, naj vendar poskusi še enkrat, se je godrnjaje le prijavil na košarko.</a:t>
            </a:r>
          </a:p>
          <a:p>
            <a:endParaRPr lang="sl-SI" sz="1400">
              <a:solidFill>
                <a:schemeClr val="accent2"/>
              </a:solidFill>
              <a:latin typeface="Gill Sans MT" pitchFamily="34" charset="0"/>
            </a:endParaRPr>
          </a:p>
          <a:p>
            <a:r>
              <a:rPr lang="sl-SI" sz="1400">
                <a:solidFill>
                  <a:schemeClr val="accent2"/>
                </a:solidFill>
                <a:latin typeface="Gill Sans MT" pitchFamily="34" charset="0"/>
              </a:rPr>
              <a:t>Avdicije za nove igralce so klavnica in Grega je dvomil, da ga bodo sprejeli. Toda nepričakovano je pristal v eni od lokalnih ekip.</a:t>
            </a:r>
            <a:endParaRPr lang="sl-SI" sz="1400" dirty="0" smtClean="0">
              <a:solidFill>
                <a:schemeClr val="accent2"/>
              </a:solidFill>
              <a:latin typeface="Gill Sans MT" pitchFamily="34" charset="0"/>
            </a:endParaRPr>
          </a:p>
        </p:txBody>
      </p:sp>
    </p:spTree>
    <p:extLst>
      <p:ext uri="{BB962C8B-B14F-4D97-AF65-F5344CB8AC3E}">
        <p14:creationId xmlns:p14="http://schemas.microsoft.com/office/powerpoint/2010/main" val="3770196164"/>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chemeClr val="bg2"/>
            </a:gs>
          </a:gsLst>
          <a:path path="circle">
            <a:fillToRect l="50000" t="50000" r="50000" b="50000"/>
          </a:path>
        </a:gradFill>
        <a:effectLst/>
      </p:bgPr>
    </p:bg>
    <p:spTree>
      <p:nvGrpSpPr>
        <p:cNvPr id="1" name=""/>
        <p:cNvGrpSpPr/>
        <p:nvPr/>
      </p:nvGrpSpPr>
      <p:grpSpPr>
        <a:xfrm>
          <a:off x="0" y="0"/>
          <a:ext cx="0" cy="0"/>
          <a:chOff x="0" y="0"/>
          <a:chExt cx="0" cy="0"/>
        </a:xfrm>
      </p:grpSpPr>
      <p:sp>
        <p:nvSpPr>
          <p:cNvPr id="14" name="Rectangle 13"/>
          <p:cNvSpPr/>
          <p:nvPr/>
        </p:nvSpPr>
        <p:spPr>
          <a:xfrm>
            <a:off x="5436096" y="3132885"/>
            <a:ext cx="3326904" cy="3759405"/>
          </a:xfrm>
          <a:prstGeom prst="rect">
            <a:avLst/>
          </a:prstGeom>
          <a:gradFill flip="none" rotWithShape="1">
            <a:gsLst>
              <a:gs pos="0">
                <a:schemeClr val="bg1">
                  <a:alpha val="0"/>
                </a:schemeClr>
              </a:gs>
              <a:gs pos="50000">
                <a:schemeClr val="bg2">
                  <a:lumMod val="90000"/>
                  <a:alpha val="75000"/>
                </a:schemeClr>
              </a:gs>
              <a:gs pos="100000">
                <a:schemeClr val="bg1">
                  <a:alpha val="0"/>
                </a:schemeClr>
              </a:gs>
            </a:gsLst>
            <a:lin ang="5400000" scaled="1"/>
            <a:tileRect/>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684000" tIns="91440" rtlCol="0" anchor="t" anchorCtr="0"/>
          <a:lstStyle/>
          <a:p>
            <a:r>
              <a:rPr lang="sl-SI" sz="1400">
                <a:solidFill>
                  <a:schemeClr val="accent2"/>
                </a:solidFill>
                <a:latin typeface="Gill Sans MT" pitchFamily="34" charset="0"/>
              </a:rPr>
              <a:t>Pred vami je srečna številka 13 s primernim naslovom: GARFIELD ZMAGUJE!</a:t>
            </a:r>
          </a:p>
          <a:p>
            <a:endParaRPr lang="sl-SI" sz="1400">
              <a:solidFill>
                <a:schemeClr val="accent2"/>
              </a:solidFill>
              <a:latin typeface="Gill Sans MT" pitchFamily="34" charset="0"/>
            </a:endParaRPr>
          </a:p>
          <a:p>
            <a:r>
              <a:rPr lang="sl-SI" sz="1400">
                <a:solidFill>
                  <a:schemeClr val="accent2"/>
                </a:solidFill>
                <a:latin typeface="Gill Sans MT" pitchFamily="34" charset="0"/>
              </a:rPr>
              <a:t>Originalni avtor, originalna forma, novi štosi, še več zabave.</a:t>
            </a:r>
            <a:endParaRPr lang="sl-SI" sz="1400" dirty="0" smtClean="0">
              <a:solidFill>
                <a:schemeClr val="accent2"/>
              </a:solidFill>
              <a:latin typeface="Gill Sans MT" pitchFamily="34" charset="0"/>
            </a:endParaRPr>
          </a:p>
        </p:txBody>
      </p:sp>
      <p:sp>
        <p:nvSpPr>
          <p:cNvPr id="18" name="Rectangle 17"/>
          <p:cNvSpPr/>
          <p:nvPr/>
        </p:nvSpPr>
        <p:spPr>
          <a:xfrm>
            <a:off x="2521140" y="3137010"/>
            <a:ext cx="3340359" cy="3720990"/>
          </a:xfrm>
          <a:prstGeom prst="rect">
            <a:avLst/>
          </a:prstGeom>
          <a:gradFill flip="none" rotWithShape="1">
            <a:gsLst>
              <a:gs pos="0">
                <a:schemeClr val="bg1">
                  <a:alpha val="0"/>
                </a:schemeClr>
              </a:gs>
              <a:gs pos="50000">
                <a:schemeClr val="bg2">
                  <a:lumMod val="90000"/>
                  <a:alpha val="75000"/>
                </a:schemeClr>
              </a:gs>
              <a:gs pos="100000">
                <a:schemeClr val="bg1">
                  <a:alpha val="0"/>
                </a:schemeClr>
              </a:gs>
            </a:gsLst>
            <a:lin ang="5400000" scaled="1"/>
            <a:tileRect/>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684000" tIns="91440" rtlCol="0" anchor="t" anchorCtr="0"/>
          <a:lstStyle/>
          <a:p>
            <a:pPr marL="228600" indent="-228600">
              <a:buAutoNum type="arabicPeriod" startAt="19"/>
            </a:pPr>
            <a:r>
              <a:rPr lang="sl-SI" sz="1200" dirty="0" smtClean="0">
                <a:solidFill>
                  <a:srgbClr val="00B050"/>
                </a:solidFill>
                <a:latin typeface="Gill Sans MT" pitchFamily="34" charset="0"/>
              </a:rPr>
              <a:t>junija 1978 je luč sveta </a:t>
            </a:r>
            <a:r>
              <a:rPr lang="sl-SI" sz="1200" dirty="0">
                <a:solidFill>
                  <a:srgbClr val="00B050"/>
                </a:solidFill>
                <a:latin typeface="Gill Sans MT" pitchFamily="34" charset="0"/>
              </a:rPr>
              <a:t>ugledal komični strip o </a:t>
            </a:r>
            <a:r>
              <a:rPr lang="sl-SI" sz="1200" dirty="0" err="1">
                <a:solidFill>
                  <a:srgbClr val="00B050"/>
                </a:solidFill>
                <a:latin typeface="Gill Sans MT" pitchFamily="34" charset="0"/>
              </a:rPr>
              <a:t>oranžnodlakem</a:t>
            </a:r>
            <a:r>
              <a:rPr lang="sl-SI" sz="1200" dirty="0">
                <a:solidFill>
                  <a:srgbClr val="00B050"/>
                </a:solidFill>
                <a:latin typeface="Gill Sans MT" pitchFamily="34" charset="0"/>
              </a:rPr>
              <a:t> mačku Garfieldu, pod katerega se je podpisal 73-letni ustvarjalec risank Jim Davis. Izmišljeni živalski lik </a:t>
            </a:r>
            <a:r>
              <a:rPr lang="sl-SI" sz="1200" dirty="0" smtClean="0">
                <a:solidFill>
                  <a:srgbClr val="00B050"/>
                </a:solidFill>
                <a:latin typeface="Gill Sans MT" pitchFamily="34" charset="0"/>
              </a:rPr>
              <a:t>je doživel več tisoč   izdaj </a:t>
            </a:r>
            <a:r>
              <a:rPr lang="sl-SI" sz="1200" dirty="0">
                <a:solidFill>
                  <a:srgbClr val="00B050"/>
                </a:solidFill>
                <a:latin typeface="Gill Sans MT" pitchFamily="34" charset="0"/>
              </a:rPr>
              <a:t>svetovno znanega komičnega stripa, kar </a:t>
            </a:r>
            <a:r>
              <a:rPr lang="sl-SI" sz="1200" dirty="0" smtClean="0">
                <a:solidFill>
                  <a:srgbClr val="00B050"/>
                </a:solidFill>
                <a:latin typeface="Gill Sans MT" pitchFamily="34" charset="0"/>
              </a:rPr>
              <a:t>potrjuje </a:t>
            </a:r>
            <a:r>
              <a:rPr lang="sl-SI" sz="1200" dirty="0">
                <a:solidFill>
                  <a:srgbClr val="00B050"/>
                </a:solidFill>
                <a:latin typeface="Gill Sans MT" pitchFamily="34" charset="0"/>
              </a:rPr>
              <a:t>dejstvo, da je v stripovskem in risanem svetu nedvomno pustil velik pečat</a:t>
            </a:r>
            <a:r>
              <a:rPr lang="sl-SI" sz="1200" dirty="0" smtClean="0">
                <a:solidFill>
                  <a:srgbClr val="00B050"/>
                </a:solidFill>
                <a:latin typeface="Gill Sans MT" pitchFamily="34" charset="0"/>
              </a:rPr>
              <a:t>.</a:t>
            </a:r>
          </a:p>
          <a:p>
            <a:r>
              <a:rPr lang="sl-SI" sz="1200" dirty="0">
                <a:solidFill>
                  <a:srgbClr val="00B050"/>
                </a:solidFill>
                <a:latin typeface="Gill Sans MT" pitchFamily="34" charset="0"/>
              </a:rPr>
              <a:t>Garfield je sicer znan kot nergajoč in len maček, ki rad leži na okenski polici in lenari, obožuje lazanjo in pico, sovraži pa ponedeljke in lovljenje miši. Skupaj s svojim lastnikom in psom Odijem domuje v majhni newyorški ulici, njegovo življenje pa je polno prikupnih in zabavnih prigod in nesreč.</a:t>
            </a:r>
          </a:p>
        </p:txBody>
      </p:sp>
      <p:sp>
        <p:nvSpPr>
          <p:cNvPr id="20" name="Rectangle 19"/>
          <p:cNvSpPr/>
          <p:nvPr/>
        </p:nvSpPr>
        <p:spPr>
          <a:xfrm>
            <a:off x="424543" y="3059430"/>
            <a:ext cx="2667000" cy="3810000"/>
          </a:xfrm>
          <a:prstGeom prst="rect">
            <a:avLst/>
          </a:prstGeom>
          <a:gradFill flip="none" rotWithShape="1">
            <a:gsLst>
              <a:gs pos="0">
                <a:schemeClr val="bg1">
                  <a:alpha val="0"/>
                </a:schemeClr>
              </a:gs>
              <a:gs pos="50000">
                <a:schemeClr val="bg2">
                  <a:lumMod val="90000"/>
                  <a:alpha val="75000"/>
                </a:schemeClr>
              </a:gs>
              <a:gs pos="100000">
                <a:schemeClr val="bg1">
                  <a:alpha val="0"/>
                </a:schemeClr>
              </a:gs>
            </a:gsLst>
            <a:lin ang="5400000" scaled="1"/>
            <a:tileRect/>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684000" tIns="91440" rtlCol="0" anchor="t" anchorCtr="0"/>
          <a:lstStyle/>
          <a:p>
            <a:r>
              <a:rPr lang="sl-SI" sz="2200" dirty="0" smtClean="0">
                <a:solidFill>
                  <a:prstClr val="white">
                    <a:lumMod val="50000"/>
                  </a:prstClr>
                </a:solidFill>
                <a:latin typeface="Gill Sans MT" pitchFamily="34" charset="0"/>
              </a:rPr>
              <a:t>podbesedilo</a:t>
            </a:r>
          </a:p>
          <a:p>
            <a:endParaRPr lang="sl-SI" sz="2400" dirty="0">
              <a:solidFill>
                <a:prstClr val="white">
                  <a:lumMod val="50000"/>
                </a:prstClr>
              </a:solidFill>
              <a:latin typeface="Gill Sans MT" pitchFamily="34" charset="0"/>
            </a:endParaRPr>
          </a:p>
        </p:txBody>
      </p:sp>
      <p:sp>
        <p:nvSpPr>
          <p:cNvPr id="6" name="Rectangle 5"/>
          <p:cNvSpPr/>
          <p:nvPr/>
        </p:nvSpPr>
        <p:spPr>
          <a:xfrm>
            <a:off x="424543" y="2066165"/>
            <a:ext cx="2667000" cy="914400"/>
          </a:xfrm>
          <a:prstGeom prst="rect">
            <a:avLst/>
          </a:prstGeom>
          <a:gradFill flip="none" rotWithShape="1">
            <a:gsLst>
              <a:gs pos="32000">
                <a:schemeClr val="bg2"/>
              </a:gs>
              <a:gs pos="100000">
                <a:schemeClr val="bg2">
                  <a:lumMod val="75000"/>
                </a:schemeClr>
              </a:gs>
            </a:gsLst>
            <a:lin ang="5400000" scaled="1"/>
            <a:tileRect/>
          </a:gradFill>
          <a:ln w="12700">
            <a:gradFill flip="none" rotWithShape="1">
              <a:gsLst>
                <a:gs pos="0">
                  <a:schemeClr val="bg1"/>
                </a:gs>
                <a:gs pos="100000">
                  <a:schemeClr val="bg1">
                    <a:lumMod val="75000"/>
                  </a:schemeClr>
                </a:gs>
              </a:gsLst>
              <a:lin ang="16200000" scaled="1"/>
              <a:tileRect/>
            </a:gradFill>
          </a:ln>
          <a:effectLst>
            <a:glow rad="63500">
              <a:schemeClr val="bg1">
                <a:lumMod val="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914400" rtlCol="0" anchor="ctr"/>
          <a:lstStyle/>
          <a:p>
            <a:r>
              <a:rPr lang="sl-SI" dirty="0" smtClean="0">
                <a:solidFill>
                  <a:srgbClr val="FF0000"/>
                </a:solidFill>
                <a:latin typeface="Gill Sans MT" pitchFamily="34" charset="0"/>
              </a:rPr>
              <a:t>Garfield zmaguje</a:t>
            </a:r>
            <a:endParaRPr lang="sl-SI" dirty="0">
              <a:solidFill>
                <a:srgbClr val="FF0000"/>
              </a:solidFill>
              <a:latin typeface="Gill Sans MT" pitchFamily="34" charset="0"/>
            </a:endParaRPr>
          </a:p>
        </p:txBody>
      </p:sp>
      <p:sp>
        <p:nvSpPr>
          <p:cNvPr id="8" name="TextBox 7"/>
          <p:cNvSpPr txBox="1"/>
          <p:nvPr/>
        </p:nvSpPr>
        <p:spPr>
          <a:xfrm>
            <a:off x="381000" y="2133600"/>
            <a:ext cx="685800" cy="861774"/>
          </a:xfrm>
          <a:prstGeom prst="rect">
            <a:avLst/>
          </a:prstGeom>
          <a:noFill/>
        </p:spPr>
        <p:txBody>
          <a:bodyPr wrap="square" rtlCol="0">
            <a:spAutoFit/>
          </a:bodyPr>
          <a:lstStyle/>
          <a:p>
            <a:pPr algn="ctr"/>
            <a:r>
              <a:rPr lang="en-US" sz="5000" dirty="0" smtClean="0">
                <a:solidFill>
                  <a:srgbClr val="EEECE1">
                    <a:lumMod val="75000"/>
                  </a:srgbClr>
                </a:solidFill>
                <a:latin typeface="Calisto MT" pitchFamily="18" charset="0"/>
              </a:rPr>
              <a:t>1</a:t>
            </a:r>
            <a:endParaRPr lang="en-US" sz="5000" dirty="0">
              <a:solidFill>
                <a:srgbClr val="EEECE1">
                  <a:lumMod val="75000"/>
                </a:srgbClr>
              </a:solidFill>
              <a:latin typeface="Calisto MT" pitchFamily="18" charset="0"/>
            </a:endParaRPr>
          </a:p>
        </p:txBody>
      </p:sp>
      <p:cxnSp>
        <p:nvCxnSpPr>
          <p:cNvPr id="10" name="Straight Connector 9"/>
          <p:cNvCxnSpPr/>
          <p:nvPr/>
        </p:nvCxnSpPr>
        <p:spPr>
          <a:xfrm rot="5400000">
            <a:off x="724694" y="2590006"/>
            <a:ext cx="685800" cy="1588"/>
          </a:xfrm>
          <a:prstGeom prst="line">
            <a:avLst/>
          </a:prstGeom>
          <a:ln w="31750">
            <a:solidFill>
              <a:srgbClr val="FFFFFF"/>
            </a:solidFill>
            <a:prstDash val="sysDot"/>
          </a:ln>
        </p:spPr>
        <p:style>
          <a:lnRef idx="1">
            <a:schemeClr val="accent1"/>
          </a:lnRef>
          <a:fillRef idx="0">
            <a:schemeClr val="accent1"/>
          </a:fillRef>
          <a:effectRef idx="0">
            <a:schemeClr val="accent1"/>
          </a:effectRef>
          <a:fontRef idx="minor">
            <a:schemeClr val="tx1"/>
          </a:fontRef>
        </p:style>
      </p:cxnSp>
      <p:pic>
        <p:nvPicPr>
          <p:cNvPr id="7" name="Picture 6" descr="10739110_rattlesnakeledge.jpg"/>
          <p:cNvPicPr>
            <a:picLocks noChangeAspect="1"/>
          </p:cNvPicPr>
          <p:nvPr/>
        </p:nvPicPr>
        <p:blipFill>
          <a:blip r:embed="rId3" cstate="print"/>
          <a:srcRect/>
          <a:stretch>
            <a:fillRect/>
          </a:stretch>
        </p:blipFill>
        <p:spPr>
          <a:xfrm>
            <a:off x="381000" y="609600"/>
            <a:ext cx="8382000" cy="1351935"/>
          </a:xfrm>
          <a:prstGeom prst="rect">
            <a:avLst/>
          </a:prstGeom>
          <a:gradFill flip="none" rotWithShape="1">
            <a:gsLst>
              <a:gs pos="32000">
                <a:schemeClr val="bg2"/>
              </a:gs>
              <a:gs pos="100000">
                <a:schemeClr val="bg2">
                  <a:lumMod val="75000"/>
                </a:schemeClr>
              </a:gs>
            </a:gsLst>
            <a:lin ang="5400000" scaled="1"/>
            <a:tileRect/>
          </a:gradFill>
          <a:ln w="12700">
            <a:gradFill flip="none" rotWithShape="1">
              <a:gsLst>
                <a:gs pos="0">
                  <a:schemeClr val="bg1"/>
                </a:gs>
                <a:gs pos="100000">
                  <a:schemeClr val="bg1">
                    <a:lumMod val="75000"/>
                  </a:schemeClr>
                </a:gs>
              </a:gsLst>
              <a:lin ang="16200000" scaled="1"/>
              <a:tileRect/>
            </a:gradFill>
          </a:ln>
          <a:effectLst>
            <a:glow rad="63500">
              <a:schemeClr val="bg1">
                <a:lumMod val="75000"/>
                <a:alpha val="40000"/>
              </a:schemeClr>
            </a:glow>
          </a:effectLst>
        </p:spPr>
      </p:pic>
      <p:sp>
        <p:nvSpPr>
          <p:cNvPr id="11" name="Rectangle 10"/>
          <p:cNvSpPr/>
          <p:nvPr/>
        </p:nvSpPr>
        <p:spPr>
          <a:xfrm>
            <a:off x="3209293" y="2066165"/>
            <a:ext cx="2667000" cy="914400"/>
          </a:xfrm>
          <a:prstGeom prst="rect">
            <a:avLst/>
          </a:prstGeom>
          <a:gradFill flip="none" rotWithShape="1">
            <a:gsLst>
              <a:gs pos="32000">
                <a:schemeClr val="bg2"/>
              </a:gs>
              <a:gs pos="100000">
                <a:schemeClr val="bg2">
                  <a:lumMod val="75000"/>
                </a:schemeClr>
              </a:gs>
            </a:gsLst>
            <a:lin ang="5400000" scaled="1"/>
            <a:tileRect/>
          </a:gradFill>
          <a:ln w="12700">
            <a:gradFill flip="none" rotWithShape="1">
              <a:gsLst>
                <a:gs pos="0">
                  <a:schemeClr val="bg1"/>
                </a:gs>
                <a:gs pos="100000">
                  <a:schemeClr val="bg1">
                    <a:lumMod val="75000"/>
                  </a:schemeClr>
                </a:gs>
              </a:gsLst>
              <a:lin ang="16200000" scaled="1"/>
              <a:tileRect/>
            </a:gradFill>
          </a:ln>
          <a:effectLst>
            <a:glow rad="63500">
              <a:schemeClr val="bg1">
                <a:lumMod val="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914400" rtlCol="0" anchor="ctr"/>
          <a:lstStyle/>
          <a:p>
            <a:r>
              <a:rPr lang="sl-SI" sz="2200" dirty="0" smtClean="0">
                <a:solidFill>
                  <a:schemeClr val="accent6">
                    <a:lumMod val="75000"/>
                  </a:schemeClr>
                </a:solidFill>
                <a:latin typeface="Gill Sans MT" pitchFamily="34" charset="0"/>
              </a:rPr>
              <a:t>O KNJIGI</a:t>
            </a:r>
            <a:endParaRPr lang="sl-SI" sz="2200" dirty="0">
              <a:solidFill>
                <a:schemeClr val="accent6">
                  <a:lumMod val="75000"/>
                </a:schemeClr>
              </a:solidFill>
              <a:latin typeface="Gill Sans MT" pitchFamily="34" charset="0"/>
            </a:endParaRPr>
          </a:p>
        </p:txBody>
      </p:sp>
      <p:sp>
        <p:nvSpPr>
          <p:cNvPr id="12" name="TextBox 11"/>
          <p:cNvSpPr txBox="1"/>
          <p:nvPr/>
        </p:nvSpPr>
        <p:spPr>
          <a:xfrm>
            <a:off x="3290628" y="1959199"/>
            <a:ext cx="685800" cy="861774"/>
          </a:xfrm>
          <a:prstGeom prst="rect">
            <a:avLst/>
          </a:prstGeom>
          <a:noFill/>
        </p:spPr>
        <p:txBody>
          <a:bodyPr wrap="square" rtlCol="0">
            <a:spAutoFit/>
          </a:bodyPr>
          <a:lstStyle/>
          <a:p>
            <a:pPr algn="ctr"/>
            <a:r>
              <a:rPr lang="en-US" sz="5000" dirty="0" smtClean="0">
                <a:solidFill>
                  <a:srgbClr val="EEECE1">
                    <a:lumMod val="75000"/>
                  </a:srgbClr>
                </a:solidFill>
                <a:latin typeface="Calisto MT" pitchFamily="18" charset="0"/>
              </a:rPr>
              <a:t>2</a:t>
            </a:r>
            <a:endParaRPr lang="en-US" sz="5000" dirty="0">
              <a:solidFill>
                <a:srgbClr val="EEECE1">
                  <a:lumMod val="75000"/>
                </a:srgbClr>
              </a:solidFill>
              <a:latin typeface="Calisto MT" pitchFamily="18" charset="0"/>
            </a:endParaRPr>
          </a:p>
        </p:txBody>
      </p:sp>
      <p:cxnSp>
        <p:nvCxnSpPr>
          <p:cNvPr id="13" name="Straight Connector 12"/>
          <p:cNvCxnSpPr/>
          <p:nvPr/>
        </p:nvCxnSpPr>
        <p:spPr>
          <a:xfrm rot="5400000">
            <a:off x="3578730" y="2590006"/>
            <a:ext cx="685800" cy="1588"/>
          </a:xfrm>
          <a:prstGeom prst="line">
            <a:avLst/>
          </a:prstGeom>
          <a:ln w="31750">
            <a:solidFill>
              <a:srgbClr val="FFFFFF"/>
            </a:solidFill>
            <a:prstDash val="sysDot"/>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6036167" y="2077358"/>
            <a:ext cx="2667000" cy="914400"/>
          </a:xfrm>
          <a:prstGeom prst="rect">
            <a:avLst/>
          </a:prstGeom>
          <a:gradFill flip="none" rotWithShape="1">
            <a:gsLst>
              <a:gs pos="32000">
                <a:schemeClr val="bg2"/>
              </a:gs>
              <a:gs pos="100000">
                <a:schemeClr val="bg2">
                  <a:lumMod val="75000"/>
                </a:schemeClr>
              </a:gs>
            </a:gsLst>
            <a:lin ang="5400000" scaled="1"/>
            <a:tileRect/>
          </a:gradFill>
          <a:ln w="12700">
            <a:gradFill flip="none" rotWithShape="1">
              <a:gsLst>
                <a:gs pos="0">
                  <a:schemeClr val="bg1"/>
                </a:gs>
                <a:gs pos="100000">
                  <a:schemeClr val="bg1">
                    <a:lumMod val="75000"/>
                  </a:schemeClr>
                </a:gs>
              </a:gsLst>
              <a:lin ang="16200000" scaled="1"/>
              <a:tileRect/>
            </a:gradFill>
          </a:ln>
          <a:effectLst>
            <a:glow rad="63500">
              <a:schemeClr val="bg1">
                <a:lumMod val="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914400" rtlCol="0" anchor="ctr"/>
          <a:lstStyle/>
          <a:p>
            <a:r>
              <a:rPr lang="sl-SI" sz="2200" dirty="0" smtClean="0">
                <a:solidFill>
                  <a:schemeClr val="accent6">
                    <a:lumMod val="50000"/>
                  </a:schemeClr>
                </a:solidFill>
                <a:latin typeface="Gill Sans MT" pitchFamily="34" charset="0"/>
              </a:rPr>
              <a:t>IZ KNJIGE</a:t>
            </a:r>
            <a:endParaRPr lang="sl-SI" sz="2200" dirty="0">
              <a:solidFill>
                <a:schemeClr val="accent6">
                  <a:lumMod val="50000"/>
                </a:schemeClr>
              </a:solidFill>
              <a:latin typeface="Gill Sans MT" pitchFamily="34" charset="0"/>
            </a:endParaRPr>
          </a:p>
        </p:txBody>
      </p:sp>
      <p:sp>
        <p:nvSpPr>
          <p:cNvPr id="16" name="TextBox 15"/>
          <p:cNvSpPr txBox="1"/>
          <p:nvPr/>
        </p:nvSpPr>
        <p:spPr>
          <a:xfrm>
            <a:off x="6096000" y="2133600"/>
            <a:ext cx="685800" cy="861774"/>
          </a:xfrm>
          <a:prstGeom prst="rect">
            <a:avLst/>
          </a:prstGeom>
          <a:noFill/>
        </p:spPr>
        <p:txBody>
          <a:bodyPr wrap="square" rtlCol="0">
            <a:spAutoFit/>
          </a:bodyPr>
          <a:lstStyle/>
          <a:p>
            <a:pPr algn="ctr"/>
            <a:r>
              <a:rPr lang="en-US" sz="5000" dirty="0" smtClean="0">
                <a:solidFill>
                  <a:srgbClr val="EEECE1">
                    <a:lumMod val="75000"/>
                  </a:srgbClr>
                </a:solidFill>
                <a:latin typeface="Calisto MT" pitchFamily="18" charset="0"/>
              </a:rPr>
              <a:t>3</a:t>
            </a:r>
            <a:endParaRPr lang="en-US" sz="5000" dirty="0">
              <a:solidFill>
                <a:srgbClr val="EEECE1">
                  <a:lumMod val="75000"/>
                </a:srgbClr>
              </a:solidFill>
              <a:latin typeface="Calisto MT" pitchFamily="18" charset="0"/>
            </a:endParaRPr>
          </a:p>
        </p:txBody>
      </p:sp>
      <p:cxnSp>
        <p:nvCxnSpPr>
          <p:cNvPr id="17" name="Straight Connector 16"/>
          <p:cNvCxnSpPr/>
          <p:nvPr/>
        </p:nvCxnSpPr>
        <p:spPr>
          <a:xfrm rot="5400000">
            <a:off x="6439694" y="2590006"/>
            <a:ext cx="685800" cy="1588"/>
          </a:xfrm>
          <a:prstGeom prst="line">
            <a:avLst/>
          </a:prstGeom>
          <a:ln w="31750">
            <a:solidFill>
              <a:srgbClr val="FFFFFF"/>
            </a:solidFill>
            <a:prstDash val="sysDot"/>
          </a:ln>
        </p:spPr>
        <p:style>
          <a:lnRef idx="1">
            <a:schemeClr val="accent1"/>
          </a:lnRef>
          <a:fillRef idx="0">
            <a:schemeClr val="accent1"/>
          </a:fillRef>
          <a:effectRef idx="0">
            <a:schemeClr val="accent1"/>
          </a:effectRef>
          <a:fontRef idx="minor">
            <a:schemeClr val="tx1"/>
          </a:fontRef>
        </p:style>
      </p:cxnSp>
      <p:pic>
        <p:nvPicPr>
          <p:cNvPr id="2" name="Slika 1"/>
          <p:cNvPicPr>
            <a:picLocks noChangeAspect="1"/>
          </p:cNvPicPr>
          <p:nvPr/>
        </p:nvPicPr>
        <p:blipFill>
          <a:blip r:embed="rId4"/>
          <a:stretch>
            <a:fillRect/>
          </a:stretch>
        </p:blipFill>
        <p:spPr>
          <a:xfrm>
            <a:off x="381000" y="555550"/>
            <a:ext cx="8382000" cy="1405985"/>
          </a:xfrm>
          <a:prstGeom prst="rect">
            <a:avLst/>
          </a:prstGeom>
        </p:spPr>
      </p:pic>
      <p:pic>
        <p:nvPicPr>
          <p:cNvPr id="3" name="Slika 2"/>
          <p:cNvPicPr>
            <a:picLocks noChangeAspect="1"/>
          </p:cNvPicPr>
          <p:nvPr/>
        </p:nvPicPr>
        <p:blipFill>
          <a:blip r:embed="rId5"/>
          <a:stretch>
            <a:fillRect/>
          </a:stretch>
        </p:blipFill>
        <p:spPr>
          <a:xfrm>
            <a:off x="424544" y="587812"/>
            <a:ext cx="1555168" cy="1409701"/>
          </a:xfrm>
          <a:prstGeom prst="rect">
            <a:avLst/>
          </a:prstGeom>
        </p:spPr>
      </p:pic>
      <p:pic>
        <p:nvPicPr>
          <p:cNvPr id="4" name="Slika 3"/>
          <p:cNvPicPr>
            <a:picLocks noChangeAspect="1"/>
          </p:cNvPicPr>
          <p:nvPr/>
        </p:nvPicPr>
        <p:blipFill>
          <a:blip r:embed="rId5"/>
          <a:stretch>
            <a:fillRect/>
          </a:stretch>
        </p:blipFill>
        <p:spPr>
          <a:xfrm>
            <a:off x="3209293" y="555550"/>
            <a:ext cx="1650740" cy="1405985"/>
          </a:xfrm>
          <a:prstGeom prst="rect">
            <a:avLst/>
          </a:prstGeom>
        </p:spPr>
      </p:pic>
      <p:pic>
        <p:nvPicPr>
          <p:cNvPr id="22" name="Slika 21"/>
          <p:cNvPicPr>
            <a:picLocks noChangeAspect="1"/>
          </p:cNvPicPr>
          <p:nvPr/>
        </p:nvPicPr>
        <p:blipFill>
          <a:blip r:embed="rId6"/>
          <a:stretch>
            <a:fillRect/>
          </a:stretch>
        </p:blipFill>
        <p:spPr>
          <a:xfrm>
            <a:off x="6036167" y="632007"/>
            <a:ext cx="1488161" cy="1327192"/>
          </a:xfrm>
          <a:prstGeom prst="rect">
            <a:avLst/>
          </a:prstGeom>
        </p:spPr>
      </p:pic>
      <p:pic>
        <p:nvPicPr>
          <p:cNvPr id="9" name="Slika 8"/>
          <p:cNvPicPr>
            <a:picLocks noChangeAspect="1"/>
          </p:cNvPicPr>
          <p:nvPr/>
        </p:nvPicPr>
        <p:blipFill>
          <a:blip r:embed="rId7"/>
          <a:stretch>
            <a:fillRect/>
          </a:stretch>
        </p:blipFill>
        <p:spPr>
          <a:xfrm>
            <a:off x="445121" y="3207278"/>
            <a:ext cx="2381250" cy="3314700"/>
          </a:xfrm>
          <a:prstGeom prst="rect">
            <a:avLst/>
          </a:prstGeom>
        </p:spPr>
      </p:pic>
    </p:spTree>
    <p:extLst>
      <p:ext uri="{BB962C8B-B14F-4D97-AF65-F5344CB8AC3E}">
        <p14:creationId xmlns:p14="http://schemas.microsoft.com/office/powerpoint/2010/main" val="3834304411"/>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chemeClr val="bg2"/>
            </a:gs>
          </a:gsLst>
          <a:path path="circle">
            <a:fillToRect l="50000" t="50000" r="50000" b="50000"/>
          </a:path>
        </a:gradFill>
        <a:effectLst/>
      </p:bgPr>
    </p:bg>
    <p:spTree>
      <p:nvGrpSpPr>
        <p:cNvPr id="1" name=""/>
        <p:cNvGrpSpPr/>
        <p:nvPr/>
      </p:nvGrpSpPr>
      <p:grpSpPr>
        <a:xfrm>
          <a:off x="0" y="0"/>
          <a:ext cx="0" cy="0"/>
          <a:chOff x="0" y="0"/>
          <a:chExt cx="0" cy="0"/>
        </a:xfrm>
      </p:grpSpPr>
      <p:sp>
        <p:nvSpPr>
          <p:cNvPr id="14" name="Rectangle 13"/>
          <p:cNvSpPr/>
          <p:nvPr/>
        </p:nvSpPr>
        <p:spPr>
          <a:xfrm>
            <a:off x="5436096" y="3132885"/>
            <a:ext cx="3326904" cy="3759405"/>
          </a:xfrm>
          <a:prstGeom prst="rect">
            <a:avLst/>
          </a:prstGeom>
          <a:gradFill flip="none" rotWithShape="1">
            <a:gsLst>
              <a:gs pos="0">
                <a:schemeClr val="bg1">
                  <a:alpha val="0"/>
                </a:schemeClr>
              </a:gs>
              <a:gs pos="50000">
                <a:schemeClr val="bg2">
                  <a:lumMod val="90000"/>
                  <a:alpha val="75000"/>
                </a:schemeClr>
              </a:gs>
              <a:gs pos="100000">
                <a:schemeClr val="bg1">
                  <a:alpha val="0"/>
                </a:schemeClr>
              </a:gs>
            </a:gsLst>
            <a:lin ang="5400000" scaled="1"/>
            <a:tileRect/>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684000" tIns="91440" rtlCol="0" anchor="t" anchorCtr="0"/>
          <a:lstStyle/>
          <a:p>
            <a:r>
              <a:rPr lang="sl-SI" sz="1400" dirty="0">
                <a:solidFill>
                  <a:schemeClr val="tx1"/>
                </a:solidFill>
                <a:latin typeface="Gill Sans MT" pitchFamily="34" charset="0"/>
                <a:hlinkClick r:id="rId3"/>
              </a:rPr>
              <a:t>https://</a:t>
            </a:r>
            <a:r>
              <a:rPr lang="sl-SI" sz="1400" dirty="0" smtClean="0">
                <a:solidFill>
                  <a:schemeClr val="tx1"/>
                </a:solidFill>
                <a:latin typeface="Gill Sans MT" pitchFamily="34" charset="0"/>
                <a:hlinkClick r:id="rId3"/>
              </a:rPr>
              <a:t>www.youtube.com/watch?v=u4GBe6G66Og</a:t>
            </a:r>
            <a:endParaRPr lang="sl-SI" sz="1400" dirty="0" smtClean="0">
              <a:solidFill>
                <a:schemeClr val="tx1"/>
              </a:solidFill>
              <a:latin typeface="Gill Sans MT" pitchFamily="34" charset="0"/>
            </a:endParaRPr>
          </a:p>
          <a:p>
            <a:endParaRPr lang="sl-SI" sz="1400" dirty="0" smtClean="0">
              <a:solidFill>
                <a:schemeClr val="accent2"/>
              </a:solidFill>
              <a:latin typeface="Gill Sans MT" pitchFamily="34" charset="0"/>
            </a:endParaRPr>
          </a:p>
        </p:txBody>
      </p:sp>
      <p:sp>
        <p:nvSpPr>
          <p:cNvPr id="18" name="Rectangle 17"/>
          <p:cNvSpPr/>
          <p:nvPr/>
        </p:nvSpPr>
        <p:spPr>
          <a:xfrm>
            <a:off x="2521140" y="3046576"/>
            <a:ext cx="3340359" cy="3720990"/>
          </a:xfrm>
          <a:prstGeom prst="rect">
            <a:avLst/>
          </a:prstGeom>
          <a:gradFill flip="none" rotWithShape="1">
            <a:gsLst>
              <a:gs pos="0">
                <a:schemeClr val="bg1">
                  <a:alpha val="0"/>
                </a:schemeClr>
              </a:gs>
              <a:gs pos="50000">
                <a:schemeClr val="bg2">
                  <a:lumMod val="90000"/>
                  <a:alpha val="75000"/>
                </a:schemeClr>
              </a:gs>
              <a:gs pos="100000">
                <a:schemeClr val="bg1">
                  <a:alpha val="0"/>
                </a:schemeClr>
              </a:gs>
            </a:gsLst>
            <a:lin ang="5400000" scaled="1"/>
            <a:tileRect/>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684000" tIns="91440" rtlCol="0" anchor="t" anchorCtr="0"/>
          <a:lstStyle/>
          <a:p>
            <a:pPr algn="just"/>
            <a:r>
              <a:rPr lang="sl-SI" sz="1200" dirty="0" err="1">
                <a:solidFill>
                  <a:schemeClr val="accent6">
                    <a:lumMod val="75000"/>
                  </a:schemeClr>
                </a:solidFill>
                <a:latin typeface="Gill Sans MT" pitchFamily="34" charset="0"/>
              </a:rPr>
              <a:t>Mumini</a:t>
            </a:r>
            <a:r>
              <a:rPr lang="sl-SI" sz="1200" dirty="0">
                <a:solidFill>
                  <a:schemeClr val="accent6">
                    <a:lumMod val="75000"/>
                  </a:schemeClr>
                </a:solidFill>
                <a:latin typeface="Gill Sans MT" pitchFamily="34" charset="0"/>
              </a:rPr>
              <a:t>, Smrkljica in Mala Mi se odpravijo na morje. </a:t>
            </a:r>
            <a:r>
              <a:rPr lang="sl-SI" sz="1200" dirty="0" err="1">
                <a:solidFill>
                  <a:schemeClr val="accent6">
                    <a:lumMod val="75000"/>
                  </a:schemeClr>
                </a:solidFill>
                <a:latin typeface="Gill Sans MT" pitchFamily="34" charset="0"/>
              </a:rPr>
              <a:t>Muminmami</a:t>
            </a:r>
            <a:r>
              <a:rPr lang="sl-SI" sz="1200" dirty="0">
                <a:solidFill>
                  <a:schemeClr val="accent6">
                    <a:lumMod val="75000"/>
                  </a:schemeClr>
                </a:solidFill>
                <a:latin typeface="Gill Sans MT" pitchFamily="34" charset="0"/>
              </a:rPr>
              <a:t> bi povsem zadostovalo jadranje v mesečini, toda Smrkljico daje radovednost, zato zajadrajo proti Azurni obali. Kako je drugačna od severnega </a:t>
            </a:r>
            <a:r>
              <a:rPr lang="sl-SI" sz="1200" dirty="0" err="1">
                <a:solidFill>
                  <a:schemeClr val="accent6">
                    <a:lumMod val="75000"/>
                  </a:schemeClr>
                </a:solidFill>
                <a:latin typeface="Gill Sans MT" pitchFamily="34" charset="0"/>
              </a:rPr>
              <a:t>Mumindola</a:t>
            </a:r>
            <a:r>
              <a:rPr lang="sl-SI" sz="1200" dirty="0">
                <a:solidFill>
                  <a:schemeClr val="accent6">
                    <a:lumMod val="75000"/>
                  </a:schemeClr>
                </a:solidFill>
                <a:latin typeface="Gill Sans MT" pitchFamily="34" charset="0"/>
              </a:rPr>
              <a:t>! Na drevesih rastejo pomaranče, v imenitnih trgovinah je zadnja moda, v hotelu pa je njihova kraljevska soba tako velika, da se </a:t>
            </a:r>
            <a:r>
              <a:rPr lang="sl-SI" sz="1200" dirty="0" err="1">
                <a:solidFill>
                  <a:schemeClr val="accent6">
                    <a:lumMod val="75000"/>
                  </a:schemeClr>
                </a:solidFill>
                <a:latin typeface="Gill Sans MT" pitchFamily="34" charset="0"/>
              </a:rPr>
              <a:t>Muminmama</a:t>
            </a:r>
            <a:r>
              <a:rPr lang="sl-SI" sz="1200" dirty="0">
                <a:solidFill>
                  <a:schemeClr val="accent6">
                    <a:lumMod val="75000"/>
                  </a:schemeClr>
                </a:solidFill>
                <a:latin typeface="Gill Sans MT" pitchFamily="34" charset="0"/>
              </a:rPr>
              <a:t> odloči za življenje na postelji. Smrkljici in </a:t>
            </a:r>
            <a:r>
              <a:rPr lang="sl-SI" sz="1200" dirty="0" err="1">
                <a:solidFill>
                  <a:schemeClr val="accent6">
                    <a:lumMod val="75000"/>
                  </a:schemeClr>
                </a:solidFill>
                <a:latin typeface="Gill Sans MT" pitchFamily="34" charset="0"/>
              </a:rPr>
              <a:t>Muminočku</a:t>
            </a:r>
            <a:r>
              <a:rPr lang="sl-SI" sz="1200" dirty="0">
                <a:solidFill>
                  <a:schemeClr val="accent6">
                    <a:lumMod val="75000"/>
                  </a:schemeClr>
                </a:solidFill>
                <a:latin typeface="Gill Sans MT" pitchFamily="34" charset="0"/>
              </a:rPr>
              <a:t> novo okolje povsem ustreza. </a:t>
            </a:r>
            <a:endParaRPr lang="sl-SI" sz="1200" dirty="0">
              <a:solidFill>
                <a:schemeClr val="accent6">
                  <a:lumMod val="75000"/>
                </a:schemeClr>
              </a:solidFill>
              <a:latin typeface="Gill Sans MT" pitchFamily="34" charset="0"/>
            </a:endParaRPr>
          </a:p>
        </p:txBody>
      </p:sp>
      <p:sp>
        <p:nvSpPr>
          <p:cNvPr id="20" name="Rectangle 19"/>
          <p:cNvSpPr/>
          <p:nvPr/>
        </p:nvSpPr>
        <p:spPr>
          <a:xfrm>
            <a:off x="424543" y="3048000"/>
            <a:ext cx="2667000" cy="3810000"/>
          </a:xfrm>
          <a:prstGeom prst="rect">
            <a:avLst/>
          </a:prstGeom>
          <a:gradFill flip="none" rotWithShape="1">
            <a:gsLst>
              <a:gs pos="0">
                <a:schemeClr val="bg1">
                  <a:alpha val="0"/>
                </a:schemeClr>
              </a:gs>
              <a:gs pos="50000">
                <a:schemeClr val="bg2">
                  <a:lumMod val="90000"/>
                  <a:alpha val="75000"/>
                </a:schemeClr>
              </a:gs>
              <a:gs pos="100000">
                <a:schemeClr val="bg1">
                  <a:alpha val="0"/>
                </a:schemeClr>
              </a:gs>
            </a:gsLst>
            <a:lin ang="5400000" scaled="1"/>
            <a:tileRect/>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684000" tIns="91440" rtlCol="0" anchor="t" anchorCtr="0"/>
          <a:lstStyle/>
          <a:p>
            <a:r>
              <a:rPr lang="sl-SI" sz="2200" dirty="0" smtClean="0">
                <a:solidFill>
                  <a:prstClr val="white">
                    <a:lumMod val="50000"/>
                  </a:prstClr>
                </a:solidFill>
                <a:latin typeface="Gill Sans MT" pitchFamily="34" charset="0"/>
              </a:rPr>
              <a:t>podbesedilo</a:t>
            </a:r>
          </a:p>
          <a:p>
            <a:endParaRPr lang="sl-SI" sz="2400" dirty="0">
              <a:solidFill>
                <a:prstClr val="white">
                  <a:lumMod val="50000"/>
                </a:prstClr>
              </a:solidFill>
              <a:latin typeface="Gill Sans MT" pitchFamily="34" charset="0"/>
            </a:endParaRPr>
          </a:p>
        </p:txBody>
      </p:sp>
      <p:sp>
        <p:nvSpPr>
          <p:cNvPr id="6" name="Rectangle 5"/>
          <p:cNvSpPr/>
          <p:nvPr/>
        </p:nvSpPr>
        <p:spPr>
          <a:xfrm>
            <a:off x="381000" y="2133600"/>
            <a:ext cx="2667000" cy="914400"/>
          </a:xfrm>
          <a:prstGeom prst="rect">
            <a:avLst/>
          </a:prstGeom>
          <a:gradFill flip="none" rotWithShape="1">
            <a:gsLst>
              <a:gs pos="32000">
                <a:schemeClr val="bg2"/>
              </a:gs>
              <a:gs pos="100000">
                <a:schemeClr val="bg2">
                  <a:lumMod val="75000"/>
                </a:schemeClr>
              </a:gs>
            </a:gsLst>
            <a:lin ang="5400000" scaled="1"/>
            <a:tileRect/>
          </a:gradFill>
          <a:ln w="12700">
            <a:gradFill flip="none" rotWithShape="1">
              <a:gsLst>
                <a:gs pos="0">
                  <a:schemeClr val="bg1"/>
                </a:gs>
                <a:gs pos="100000">
                  <a:schemeClr val="bg1">
                    <a:lumMod val="75000"/>
                  </a:schemeClr>
                </a:gs>
              </a:gsLst>
              <a:lin ang="16200000" scaled="1"/>
              <a:tileRect/>
            </a:gradFill>
          </a:ln>
          <a:effectLst>
            <a:glow rad="63500">
              <a:schemeClr val="bg1">
                <a:lumMod val="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914400" rtlCol="0" anchor="ctr"/>
          <a:lstStyle/>
          <a:p>
            <a:r>
              <a:rPr lang="sl-SI" dirty="0" err="1" smtClean="0">
                <a:solidFill>
                  <a:srgbClr val="FF0000"/>
                </a:solidFill>
                <a:latin typeface="Gill Sans MT" pitchFamily="34" charset="0"/>
              </a:rPr>
              <a:t>Mumin</a:t>
            </a:r>
            <a:r>
              <a:rPr lang="sl-SI" dirty="0" smtClean="0">
                <a:solidFill>
                  <a:srgbClr val="FF0000"/>
                </a:solidFill>
                <a:latin typeface="Gill Sans MT" pitchFamily="34" charset="0"/>
              </a:rPr>
              <a:t> na morju</a:t>
            </a:r>
            <a:endParaRPr lang="sl-SI" dirty="0">
              <a:solidFill>
                <a:srgbClr val="FF0000"/>
              </a:solidFill>
              <a:latin typeface="Gill Sans MT" pitchFamily="34" charset="0"/>
            </a:endParaRPr>
          </a:p>
        </p:txBody>
      </p:sp>
      <p:sp>
        <p:nvSpPr>
          <p:cNvPr id="8" name="TextBox 7"/>
          <p:cNvSpPr txBox="1"/>
          <p:nvPr/>
        </p:nvSpPr>
        <p:spPr>
          <a:xfrm>
            <a:off x="381000" y="2133600"/>
            <a:ext cx="685800" cy="861774"/>
          </a:xfrm>
          <a:prstGeom prst="rect">
            <a:avLst/>
          </a:prstGeom>
          <a:noFill/>
        </p:spPr>
        <p:txBody>
          <a:bodyPr wrap="square" rtlCol="0">
            <a:spAutoFit/>
          </a:bodyPr>
          <a:lstStyle/>
          <a:p>
            <a:pPr algn="ctr"/>
            <a:r>
              <a:rPr lang="en-US" sz="5000" dirty="0" smtClean="0">
                <a:solidFill>
                  <a:srgbClr val="EEECE1">
                    <a:lumMod val="75000"/>
                  </a:srgbClr>
                </a:solidFill>
                <a:latin typeface="Calisto MT" pitchFamily="18" charset="0"/>
              </a:rPr>
              <a:t>1</a:t>
            </a:r>
            <a:endParaRPr lang="en-US" sz="5000" dirty="0">
              <a:solidFill>
                <a:srgbClr val="EEECE1">
                  <a:lumMod val="75000"/>
                </a:srgbClr>
              </a:solidFill>
              <a:latin typeface="Calisto MT" pitchFamily="18" charset="0"/>
            </a:endParaRPr>
          </a:p>
        </p:txBody>
      </p:sp>
      <p:cxnSp>
        <p:nvCxnSpPr>
          <p:cNvPr id="10" name="Straight Connector 9"/>
          <p:cNvCxnSpPr/>
          <p:nvPr/>
        </p:nvCxnSpPr>
        <p:spPr>
          <a:xfrm rot="5400000">
            <a:off x="724694" y="2590006"/>
            <a:ext cx="685800" cy="1588"/>
          </a:xfrm>
          <a:prstGeom prst="line">
            <a:avLst/>
          </a:prstGeom>
          <a:ln w="31750">
            <a:solidFill>
              <a:srgbClr val="FFFFFF"/>
            </a:solidFill>
            <a:prstDash val="sysDot"/>
          </a:ln>
        </p:spPr>
        <p:style>
          <a:lnRef idx="1">
            <a:schemeClr val="accent1"/>
          </a:lnRef>
          <a:fillRef idx="0">
            <a:schemeClr val="accent1"/>
          </a:fillRef>
          <a:effectRef idx="0">
            <a:schemeClr val="accent1"/>
          </a:effectRef>
          <a:fontRef idx="minor">
            <a:schemeClr val="tx1"/>
          </a:fontRef>
        </p:style>
      </p:cxnSp>
      <p:pic>
        <p:nvPicPr>
          <p:cNvPr id="7" name="Picture 6" descr="10739110_rattlesnakeledge.jpg"/>
          <p:cNvPicPr>
            <a:picLocks noChangeAspect="1"/>
          </p:cNvPicPr>
          <p:nvPr/>
        </p:nvPicPr>
        <p:blipFill>
          <a:blip r:embed="rId4" cstate="print"/>
          <a:srcRect/>
          <a:stretch>
            <a:fillRect/>
          </a:stretch>
        </p:blipFill>
        <p:spPr>
          <a:xfrm>
            <a:off x="381000" y="609600"/>
            <a:ext cx="8382000" cy="1351935"/>
          </a:xfrm>
          <a:prstGeom prst="rect">
            <a:avLst/>
          </a:prstGeom>
          <a:gradFill flip="none" rotWithShape="1">
            <a:gsLst>
              <a:gs pos="32000">
                <a:schemeClr val="bg2"/>
              </a:gs>
              <a:gs pos="100000">
                <a:schemeClr val="bg2">
                  <a:lumMod val="75000"/>
                </a:schemeClr>
              </a:gs>
            </a:gsLst>
            <a:lin ang="5400000" scaled="1"/>
            <a:tileRect/>
          </a:gradFill>
          <a:ln w="12700">
            <a:gradFill flip="none" rotWithShape="1">
              <a:gsLst>
                <a:gs pos="0">
                  <a:schemeClr val="bg1"/>
                </a:gs>
                <a:gs pos="100000">
                  <a:schemeClr val="bg1">
                    <a:lumMod val="75000"/>
                  </a:schemeClr>
                </a:gs>
              </a:gsLst>
              <a:lin ang="16200000" scaled="1"/>
              <a:tileRect/>
            </a:gradFill>
          </a:ln>
          <a:effectLst>
            <a:glow rad="63500">
              <a:schemeClr val="bg1">
                <a:lumMod val="75000"/>
                <a:alpha val="40000"/>
              </a:schemeClr>
            </a:glow>
          </a:effectLst>
        </p:spPr>
      </p:pic>
      <p:sp>
        <p:nvSpPr>
          <p:cNvPr id="11" name="Rectangle 10"/>
          <p:cNvSpPr/>
          <p:nvPr/>
        </p:nvSpPr>
        <p:spPr>
          <a:xfrm>
            <a:off x="3194499" y="2135024"/>
            <a:ext cx="2667000" cy="914400"/>
          </a:xfrm>
          <a:prstGeom prst="rect">
            <a:avLst/>
          </a:prstGeom>
          <a:gradFill flip="none" rotWithShape="1">
            <a:gsLst>
              <a:gs pos="32000">
                <a:schemeClr val="bg2"/>
              </a:gs>
              <a:gs pos="100000">
                <a:schemeClr val="bg2">
                  <a:lumMod val="75000"/>
                </a:schemeClr>
              </a:gs>
            </a:gsLst>
            <a:lin ang="5400000" scaled="1"/>
            <a:tileRect/>
          </a:gradFill>
          <a:ln w="12700">
            <a:gradFill flip="none" rotWithShape="1">
              <a:gsLst>
                <a:gs pos="0">
                  <a:schemeClr val="bg1"/>
                </a:gs>
                <a:gs pos="100000">
                  <a:schemeClr val="bg1">
                    <a:lumMod val="75000"/>
                  </a:schemeClr>
                </a:gs>
              </a:gsLst>
              <a:lin ang="16200000" scaled="1"/>
              <a:tileRect/>
            </a:gradFill>
          </a:ln>
          <a:effectLst>
            <a:glow rad="63500">
              <a:schemeClr val="bg1">
                <a:lumMod val="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914400" rtlCol="0" anchor="ctr"/>
          <a:lstStyle/>
          <a:p>
            <a:r>
              <a:rPr lang="sl-SI" sz="2200" dirty="0" smtClean="0">
                <a:solidFill>
                  <a:schemeClr val="accent6">
                    <a:lumMod val="75000"/>
                  </a:schemeClr>
                </a:solidFill>
                <a:latin typeface="Gill Sans MT" pitchFamily="34" charset="0"/>
              </a:rPr>
              <a:t>O KNJIGI</a:t>
            </a:r>
            <a:endParaRPr lang="sl-SI" sz="2200" dirty="0">
              <a:solidFill>
                <a:schemeClr val="accent6">
                  <a:lumMod val="75000"/>
                </a:schemeClr>
              </a:solidFill>
              <a:latin typeface="Gill Sans MT" pitchFamily="34" charset="0"/>
            </a:endParaRPr>
          </a:p>
        </p:txBody>
      </p:sp>
      <p:sp>
        <p:nvSpPr>
          <p:cNvPr id="12" name="TextBox 11"/>
          <p:cNvSpPr txBox="1"/>
          <p:nvPr/>
        </p:nvSpPr>
        <p:spPr>
          <a:xfrm>
            <a:off x="3235036" y="2133600"/>
            <a:ext cx="685800" cy="861774"/>
          </a:xfrm>
          <a:prstGeom prst="rect">
            <a:avLst/>
          </a:prstGeom>
          <a:noFill/>
        </p:spPr>
        <p:txBody>
          <a:bodyPr wrap="square" rtlCol="0">
            <a:spAutoFit/>
          </a:bodyPr>
          <a:lstStyle/>
          <a:p>
            <a:pPr algn="ctr"/>
            <a:r>
              <a:rPr lang="en-US" sz="5000" dirty="0" smtClean="0">
                <a:solidFill>
                  <a:srgbClr val="EEECE1">
                    <a:lumMod val="75000"/>
                  </a:srgbClr>
                </a:solidFill>
                <a:latin typeface="Calisto MT" pitchFamily="18" charset="0"/>
              </a:rPr>
              <a:t>2</a:t>
            </a:r>
            <a:endParaRPr lang="en-US" sz="5000" dirty="0">
              <a:solidFill>
                <a:srgbClr val="EEECE1">
                  <a:lumMod val="75000"/>
                </a:srgbClr>
              </a:solidFill>
              <a:latin typeface="Calisto MT" pitchFamily="18" charset="0"/>
            </a:endParaRPr>
          </a:p>
        </p:txBody>
      </p:sp>
      <p:cxnSp>
        <p:nvCxnSpPr>
          <p:cNvPr id="13" name="Straight Connector 12"/>
          <p:cNvCxnSpPr/>
          <p:nvPr/>
        </p:nvCxnSpPr>
        <p:spPr>
          <a:xfrm rot="5400000">
            <a:off x="3578730" y="2590006"/>
            <a:ext cx="685800" cy="1588"/>
          </a:xfrm>
          <a:prstGeom prst="line">
            <a:avLst/>
          </a:prstGeom>
          <a:ln w="31750">
            <a:solidFill>
              <a:srgbClr val="FFFFFF"/>
            </a:solidFill>
            <a:prstDash val="sysDot"/>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6096000" y="2133600"/>
            <a:ext cx="2667000" cy="914400"/>
          </a:xfrm>
          <a:prstGeom prst="rect">
            <a:avLst/>
          </a:prstGeom>
          <a:gradFill flip="none" rotWithShape="1">
            <a:gsLst>
              <a:gs pos="32000">
                <a:schemeClr val="bg2"/>
              </a:gs>
              <a:gs pos="100000">
                <a:schemeClr val="bg2">
                  <a:lumMod val="75000"/>
                </a:schemeClr>
              </a:gs>
            </a:gsLst>
            <a:lin ang="5400000" scaled="1"/>
            <a:tileRect/>
          </a:gradFill>
          <a:ln w="12700">
            <a:gradFill flip="none" rotWithShape="1">
              <a:gsLst>
                <a:gs pos="0">
                  <a:schemeClr val="bg1"/>
                </a:gs>
                <a:gs pos="100000">
                  <a:schemeClr val="bg1">
                    <a:lumMod val="75000"/>
                  </a:schemeClr>
                </a:gs>
              </a:gsLst>
              <a:lin ang="16200000" scaled="1"/>
              <a:tileRect/>
            </a:gradFill>
          </a:ln>
          <a:effectLst>
            <a:glow rad="63500">
              <a:schemeClr val="bg1">
                <a:lumMod val="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914400" rtlCol="0" anchor="ctr"/>
          <a:lstStyle/>
          <a:p>
            <a:r>
              <a:rPr lang="sl-SI" sz="2200" dirty="0" smtClean="0">
                <a:solidFill>
                  <a:schemeClr val="accent6">
                    <a:lumMod val="50000"/>
                  </a:schemeClr>
                </a:solidFill>
                <a:latin typeface="Gill Sans MT" pitchFamily="34" charset="0"/>
              </a:rPr>
              <a:t>IZ KNJIGE</a:t>
            </a:r>
            <a:endParaRPr lang="sl-SI" sz="2200" dirty="0">
              <a:solidFill>
                <a:schemeClr val="accent6">
                  <a:lumMod val="50000"/>
                </a:schemeClr>
              </a:solidFill>
              <a:latin typeface="Gill Sans MT" pitchFamily="34" charset="0"/>
            </a:endParaRPr>
          </a:p>
        </p:txBody>
      </p:sp>
      <p:sp>
        <p:nvSpPr>
          <p:cNvPr id="16" name="TextBox 15"/>
          <p:cNvSpPr txBox="1"/>
          <p:nvPr/>
        </p:nvSpPr>
        <p:spPr>
          <a:xfrm>
            <a:off x="6096000" y="2133600"/>
            <a:ext cx="685800" cy="861774"/>
          </a:xfrm>
          <a:prstGeom prst="rect">
            <a:avLst/>
          </a:prstGeom>
          <a:noFill/>
        </p:spPr>
        <p:txBody>
          <a:bodyPr wrap="square" rtlCol="0">
            <a:spAutoFit/>
          </a:bodyPr>
          <a:lstStyle/>
          <a:p>
            <a:pPr algn="ctr"/>
            <a:r>
              <a:rPr lang="en-US" sz="5000" dirty="0" smtClean="0">
                <a:solidFill>
                  <a:srgbClr val="EEECE1">
                    <a:lumMod val="75000"/>
                  </a:srgbClr>
                </a:solidFill>
                <a:latin typeface="Calisto MT" pitchFamily="18" charset="0"/>
              </a:rPr>
              <a:t>3</a:t>
            </a:r>
            <a:endParaRPr lang="en-US" sz="5000" dirty="0">
              <a:solidFill>
                <a:srgbClr val="EEECE1">
                  <a:lumMod val="75000"/>
                </a:srgbClr>
              </a:solidFill>
              <a:latin typeface="Calisto MT" pitchFamily="18" charset="0"/>
            </a:endParaRPr>
          </a:p>
        </p:txBody>
      </p:sp>
      <p:cxnSp>
        <p:nvCxnSpPr>
          <p:cNvPr id="17" name="Straight Connector 16"/>
          <p:cNvCxnSpPr/>
          <p:nvPr/>
        </p:nvCxnSpPr>
        <p:spPr>
          <a:xfrm rot="5400000">
            <a:off x="6439694" y="2590006"/>
            <a:ext cx="685800" cy="1588"/>
          </a:xfrm>
          <a:prstGeom prst="line">
            <a:avLst/>
          </a:prstGeom>
          <a:ln w="31750">
            <a:solidFill>
              <a:srgbClr val="FFFFFF"/>
            </a:solidFill>
            <a:prstDash val="sysDot"/>
          </a:ln>
        </p:spPr>
        <p:style>
          <a:lnRef idx="1">
            <a:schemeClr val="accent1"/>
          </a:lnRef>
          <a:fillRef idx="0">
            <a:schemeClr val="accent1"/>
          </a:fillRef>
          <a:effectRef idx="0">
            <a:schemeClr val="accent1"/>
          </a:effectRef>
          <a:fontRef idx="minor">
            <a:schemeClr val="tx1"/>
          </a:fontRef>
        </p:style>
      </p:cxnSp>
      <p:pic>
        <p:nvPicPr>
          <p:cNvPr id="2" name="Slika 1"/>
          <p:cNvPicPr>
            <a:picLocks noChangeAspect="1"/>
          </p:cNvPicPr>
          <p:nvPr/>
        </p:nvPicPr>
        <p:blipFill>
          <a:blip r:embed="rId5"/>
          <a:stretch>
            <a:fillRect/>
          </a:stretch>
        </p:blipFill>
        <p:spPr>
          <a:xfrm>
            <a:off x="381000" y="555550"/>
            <a:ext cx="8382000" cy="1405985"/>
          </a:xfrm>
          <a:prstGeom prst="rect">
            <a:avLst/>
          </a:prstGeom>
        </p:spPr>
      </p:pic>
      <p:pic>
        <p:nvPicPr>
          <p:cNvPr id="3" name="Slika 2"/>
          <p:cNvPicPr>
            <a:picLocks noChangeAspect="1"/>
          </p:cNvPicPr>
          <p:nvPr/>
        </p:nvPicPr>
        <p:blipFill>
          <a:blip r:embed="rId6"/>
          <a:stretch>
            <a:fillRect/>
          </a:stretch>
        </p:blipFill>
        <p:spPr>
          <a:xfrm>
            <a:off x="424544" y="587812"/>
            <a:ext cx="1555168" cy="1409701"/>
          </a:xfrm>
          <a:prstGeom prst="rect">
            <a:avLst/>
          </a:prstGeom>
        </p:spPr>
      </p:pic>
      <p:pic>
        <p:nvPicPr>
          <p:cNvPr id="4" name="Slika 3"/>
          <p:cNvPicPr>
            <a:picLocks noChangeAspect="1"/>
          </p:cNvPicPr>
          <p:nvPr/>
        </p:nvPicPr>
        <p:blipFill>
          <a:blip r:embed="rId6"/>
          <a:stretch>
            <a:fillRect/>
          </a:stretch>
        </p:blipFill>
        <p:spPr>
          <a:xfrm>
            <a:off x="3209293" y="555550"/>
            <a:ext cx="1650740" cy="1405985"/>
          </a:xfrm>
          <a:prstGeom prst="rect">
            <a:avLst/>
          </a:prstGeom>
        </p:spPr>
      </p:pic>
      <p:pic>
        <p:nvPicPr>
          <p:cNvPr id="22" name="Slika 21"/>
          <p:cNvPicPr>
            <a:picLocks noChangeAspect="1"/>
          </p:cNvPicPr>
          <p:nvPr/>
        </p:nvPicPr>
        <p:blipFill>
          <a:blip r:embed="rId7"/>
          <a:stretch>
            <a:fillRect/>
          </a:stretch>
        </p:blipFill>
        <p:spPr>
          <a:xfrm>
            <a:off x="6036167" y="632007"/>
            <a:ext cx="1488161" cy="1327192"/>
          </a:xfrm>
          <a:prstGeom prst="rect">
            <a:avLst/>
          </a:prstGeom>
        </p:spPr>
      </p:pic>
      <p:pic>
        <p:nvPicPr>
          <p:cNvPr id="19" name="Slika 18"/>
          <p:cNvPicPr>
            <a:picLocks noChangeAspect="1"/>
          </p:cNvPicPr>
          <p:nvPr/>
        </p:nvPicPr>
        <p:blipFill>
          <a:blip r:embed="rId8"/>
          <a:stretch>
            <a:fillRect/>
          </a:stretch>
        </p:blipFill>
        <p:spPr>
          <a:xfrm>
            <a:off x="295127" y="3091415"/>
            <a:ext cx="2728447" cy="1950986"/>
          </a:xfrm>
          <a:prstGeom prst="rect">
            <a:avLst/>
          </a:prstGeom>
        </p:spPr>
      </p:pic>
    </p:spTree>
    <p:extLst>
      <p:ext uri="{BB962C8B-B14F-4D97-AF65-F5344CB8AC3E}">
        <p14:creationId xmlns:p14="http://schemas.microsoft.com/office/powerpoint/2010/main" val="3968627993"/>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chemeClr val="bg2"/>
            </a:gs>
          </a:gsLst>
          <a:path path="circle">
            <a:fillToRect l="50000" t="50000" r="50000" b="50000"/>
          </a:path>
        </a:gradFill>
        <a:effectLst/>
      </p:bgPr>
    </p:bg>
    <p:spTree>
      <p:nvGrpSpPr>
        <p:cNvPr id="1" name=""/>
        <p:cNvGrpSpPr/>
        <p:nvPr/>
      </p:nvGrpSpPr>
      <p:grpSpPr>
        <a:xfrm>
          <a:off x="0" y="0"/>
          <a:ext cx="0" cy="0"/>
          <a:chOff x="0" y="0"/>
          <a:chExt cx="0" cy="0"/>
        </a:xfrm>
      </p:grpSpPr>
      <p:sp>
        <p:nvSpPr>
          <p:cNvPr id="14" name="Rectangle 13"/>
          <p:cNvSpPr/>
          <p:nvPr/>
        </p:nvSpPr>
        <p:spPr>
          <a:xfrm>
            <a:off x="6036166" y="3132885"/>
            <a:ext cx="2726833" cy="3759405"/>
          </a:xfrm>
          <a:prstGeom prst="rect">
            <a:avLst/>
          </a:prstGeom>
          <a:gradFill flip="none" rotWithShape="1">
            <a:gsLst>
              <a:gs pos="0">
                <a:schemeClr val="bg1">
                  <a:alpha val="0"/>
                </a:schemeClr>
              </a:gs>
              <a:gs pos="50000">
                <a:schemeClr val="bg2">
                  <a:lumMod val="90000"/>
                  <a:alpha val="75000"/>
                </a:schemeClr>
              </a:gs>
              <a:gs pos="100000">
                <a:schemeClr val="bg1">
                  <a:alpha val="0"/>
                </a:schemeClr>
              </a:gs>
            </a:gsLst>
            <a:lin ang="5400000" scaled="1"/>
            <a:tileRect/>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684000" tIns="91440" rtlCol="0" anchor="t" anchorCtr="0"/>
          <a:lstStyle/>
          <a:p>
            <a:r>
              <a:rPr lang="sl-SI" sz="1400" dirty="0" smtClean="0">
                <a:solidFill>
                  <a:schemeClr val="accent2"/>
                </a:solidFill>
                <a:latin typeface="Gill Sans MT" pitchFamily="34" charset="0"/>
              </a:rPr>
              <a:t>Spomladi je zajec pokazal medvedu skrita čudesa gozda. Raziskala sta vsako drevo, list in padlo deblo. Poleti sta dolgo ostajala zunaj. Imela sta slastne piknike in se igrala skrivalnice v objemu toplega večernega sonca.</a:t>
            </a:r>
          </a:p>
          <a:p>
            <a:r>
              <a:rPr lang="sl-SI" sz="1400" dirty="0" smtClean="0">
                <a:solidFill>
                  <a:schemeClr val="accent2"/>
                </a:solidFill>
                <a:latin typeface="Gill Sans MT" pitchFamily="34" charset="0"/>
              </a:rPr>
              <a:t>Ko je jesen zlato obarvala gozd je zajec ob ognju pripovedoval medvedu zgodbe.</a:t>
            </a:r>
            <a:endParaRPr lang="sl-SI" sz="1400" dirty="0" smtClean="0">
              <a:solidFill>
                <a:schemeClr val="accent2"/>
              </a:solidFill>
              <a:latin typeface="Gill Sans MT" pitchFamily="34" charset="0"/>
            </a:endParaRPr>
          </a:p>
        </p:txBody>
      </p:sp>
      <p:sp>
        <p:nvSpPr>
          <p:cNvPr id="18" name="Rectangle 17"/>
          <p:cNvSpPr/>
          <p:nvPr/>
        </p:nvSpPr>
        <p:spPr>
          <a:xfrm>
            <a:off x="2547696" y="3717032"/>
            <a:ext cx="4048607" cy="3865006"/>
          </a:xfrm>
          <a:prstGeom prst="rect">
            <a:avLst/>
          </a:prstGeom>
          <a:gradFill flip="none" rotWithShape="1">
            <a:gsLst>
              <a:gs pos="0">
                <a:schemeClr val="bg1">
                  <a:alpha val="0"/>
                </a:schemeClr>
              </a:gs>
              <a:gs pos="50000">
                <a:schemeClr val="bg2">
                  <a:lumMod val="90000"/>
                  <a:alpha val="75000"/>
                </a:schemeClr>
              </a:gs>
              <a:gs pos="100000">
                <a:schemeClr val="bg1">
                  <a:alpha val="0"/>
                </a:schemeClr>
              </a:gs>
            </a:gsLst>
            <a:lin ang="5400000" scaled="1"/>
            <a:tileRect/>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684000" tIns="91440" rtlCol="0" anchor="t" anchorCtr="0"/>
          <a:lstStyle/>
          <a:p>
            <a:r>
              <a:rPr lang="sl-SI" sz="1200" dirty="0" smtClean="0">
                <a:solidFill>
                  <a:srgbClr val="00B050"/>
                </a:solidFill>
                <a:latin typeface="Gill Sans MT" pitchFamily="34" charset="0"/>
              </a:rPr>
              <a:t>.</a:t>
            </a:r>
            <a:endParaRPr lang="sl-SI" sz="1200" dirty="0">
              <a:solidFill>
                <a:srgbClr val="00B050"/>
              </a:solidFill>
              <a:latin typeface="Gill Sans MT" pitchFamily="34" charset="0"/>
            </a:endParaRPr>
          </a:p>
        </p:txBody>
      </p:sp>
      <p:sp>
        <p:nvSpPr>
          <p:cNvPr id="20" name="Rectangle 19"/>
          <p:cNvSpPr/>
          <p:nvPr/>
        </p:nvSpPr>
        <p:spPr>
          <a:xfrm>
            <a:off x="251520" y="3109674"/>
            <a:ext cx="2667000" cy="3810000"/>
          </a:xfrm>
          <a:prstGeom prst="rect">
            <a:avLst/>
          </a:prstGeom>
          <a:gradFill flip="none" rotWithShape="1">
            <a:gsLst>
              <a:gs pos="0">
                <a:schemeClr val="bg1">
                  <a:alpha val="0"/>
                </a:schemeClr>
              </a:gs>
              <a:gs pos="50000">
                <a:schemeClr val="bg2">
                  <a:lumMod val="90000"/>
                  <a:alpha val="75000"/>
                </a:schemeClr>
              </a:gs>
              <a:gs pos="100000">
                <a:schemeClr val="bg1">
                  <a:alpha val="0"/>
                </a:schemeClr>
              </a:gs>
            </a:gsLst>
            <a:lin ang="5400000" scaled="1"/>
            <a:tileRect/>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684000" tIns="91440" rtlCol="0" anchor="t" anchorCtr="0"/>
          <a:lstStyle/>
          <a:p>
            <a:endParaRPr lang="sl-SI" sz="2200" dirty="0">
              <a:solidFill>
                <a:prstClr val="white">
                  <a:lumMod val="50000"/>
                </a:prstClr>
              </a:solidFill>
              <a:latin typeface="Gill Sans MT" pitchFamily="34" charset="0"/>
            </a:endParaRPr>
          </a:p>
        </p:txBody>
      </p:sp>
      <p:sp>
        <p:nvSpPr>
          <p:cNvPr id="6" name="Rectangle 5"/>
          <p:cNvSpPr/>
          <p:nvPr/>
        </p:nvSpPr>
        <p:spPr>
          <a:xfrm>
            <a:off x="381000" y="2133600"/>
            <a:ext cx="2667000" cy="914400"/>
          </a:xfrm>
          <a:prstGeom prst="rect">
            <a:avLst/>
          </a:prstGeom>
          <a:gradFill flip="none" rotWithShape="1">
            <a:gsLst>
              <a:gs pos="32000">
                <a:schemeClr val="bg2"/>
              </a:gs>
              <a:gs pos="100000">
                <a:schemeClr val="bg2">
                  <a:lumMod val="75000"/>
                </a:schemeClr>
              </a:gs>
            </a:gsLst>
            <a:lin ang="5400000" scaled="1"/>
            <a:tileRect/>
          </a:gradFill>
          <a:ln w="12700">
            <a:gradFill flip="none" rotWithShape="1">
              <a:gsLst>
                <a:gs pos="0">
                  <a:schemeClr val="bg1"/>
                </a:gs>
                <a:gs pos="100000">
                  <a:schemeClr val="bg1">
                    <a:lumMod val="75000"/>
                  </a:schemeClr>
                </a:gs>
              </a:gsLst>
              <a:lin ang="16200000" scaled="1"/>
              <a:tileRect/>
            </a:gradFill>
          </a:ln>
          <a:effectLst>
            <a:glow rad="63500">
              <a:schemeClr val="bg1">
                <a:lumMod val="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914400" rtlCol="0" anchor="ctr"/>
          <a:lstStyle/>
          <a:p>
            <a:r>
              <a:rPr lang="sl-SI" dirty="0" smtClean="0">
                <a:solidFill>
                  <a:srgbClr val="FF0000"/>
                </a:solidFill>
                <a:latin typeface="Gill Sans MT" pitchFamily="34" charset="0"/>
              </a:rPr>
              <a:t>Dom je tam, kjer je srce</a:t>
            </a:r>
            <a:endParaRPr lang="sl-SI" dirty="0">
              <a:solidFill>
                <a:srgbClr val="FF0000"/>
              </a:solidFill>
              <a:latin typeface="Gill Sans MT" pitchFamily="34" charset="0"/>
            </a:endParaRPr>
          </a:p>
        </p:txBody>
      </p:sp>
      <p:sp>
        <p:nvSpPr>
          <p:cNvPr id="8" name="TextBox 7"/>
          <p:cNvSpPr txBox="1"/>
          <p:nvPr/>
        </p:nvSpPr>
        <p:spPr>
          <a:xfrm>
            <a:off x="381000" y="2133600"/>
            <a:ext cx="685800" cy="861774"/>
          </a:xfrm>
          <a:prstGeom prst="rect">
            <a:avLst/>
          </a:prstGeom>
          <a:noFill/>
        </p:spPr>
        <p:txBody>
          <a:bodyPr wrap="square" rtlCol="0">
            <a:spAutoFit/>
          </a:bodyPr>
          <a:lstStyle/>
          <a:p>
            <a:pPr algn="ctr"/>
            <a:r>
              <a:rPr lang="en-US" sz="5000" dirty="0" smtClean="0">
                <a:solidFill>
                  <a:srgbClr val="EEECE1">
                    <a:lumMod val="75000"/>
                  </a:srgbClr>
                </a:solidFill>
                <a:latin typeface="Calisto MT" pitchFamily="18" charset="0"/>
              </a:rPr>
              <a:t>1</a:t>
            </a:r>
            <a:endParaRPr lang="en-US" sz="5000" dirty="0">
              <a:solidFill>
                <a:srgbClr val="EEECE1">
                  <a:lumMod val="75000"/>
                </a:srgbClr>
              </a:solidFill>
              <a:latin typeface="Calisto MT" pitchFamily="18" charset="0"/>
            </a:endParaRPr>
          </a:p>
        </p:txBody>
      </p:sp>
      <p:cxnSp>
        <p:nvCxnSpPr>
          <p:cNvPr id="10" name="Straight Connector 9"/>
          <p:cNvCxnSpPr/>
          <p:nvPr/>
        </p:nvCxnSpPr>
        <p:spPr>
          <a:xfrm rot="5400000">
            <a:off x="724694" y="2590006"/>
            <a:ext cx="685800" cy="1588"/>
          </a:xfrm>
          <a:prstGeom prst="line">
            <a:avLst/>
          </a:prstGeom>
          <a:ln w="31750">
            <a:solidFill>
              <a:srgbClr val="FFFFFF"/>
            </a:solidFill>
            <a:prstDash val="sysDot"/>
          </a:ln>
        </p:spPr>
        <p:style>
          <a:lnRef idx="1">
            <a:schemeClr val="accent1"/>
          </a:lnRef>
          <a:fillRef idx="0">
            <a:schemeClr val="accent1"/>
          </a:fillRef>
          <a:effectRef idx="0">
            <a:schemeClr val="accent1"/>
          </a:effectRef>
          <a:fontRef idx="minor">
            <a:schemeClr val="tx1"/>
          </a:fontRef>
        </p:style>
      </p:cxnSp>
      <p:pic>
        <p:nvPicPr>
          <p:cNvPr id="7" name="Picture 6" descr="10739110_rattlesnakeledge.jpg"/>
          <p:cNvPicPr>
            <a:picLocks noChangeAspect="1"/>
          </p:cNvPicPr>
          <p:nvPr/>
        </p:nvPicPr>
        <p:blipFill>
          <a:blip r:embed="rId3" cstate="print"/>
          <a:srcRect/>
          <a:stretch>
            <a:fillRect/>
          </a:stretch>
        </p:blipFill>
        <p:spPr>
          <a:xfrm>
            <a:off x="381000" y="609600"/>
            <a:ext cx="8382000" cy="1351935"/>
          </a:xfrm>
          <a:prstGeom prst="rect">
            <a:avLst/>
          </a:prstGeom>
          <a:gradFill flip="none" rotWithShape="1">
            <a:gsLst>
              <a:gs pos="32000">
                <a:schemeClr val="bg2"/>
              </a:gs>
              <a:gs pos="100000">
                <a:schemeClr val="bg2">
                  <a:lumMod val="75000"/>
                </a:schemeClr>
              </a:gs>
            </a:gsLst>
            <a:lin ang="5400000" scaled="1"/>
            <a:tileRect/>
          </a:gradFill>
          <a:ln w="12700">
            <a:gradFill flip="none" rotWithShape="1">
              <a:gsLst>
                <a:gs pos="0">
                  <a:schemeClr val="bg1"/>
                </a:gs>
                <a:gs pos="100000">
                  <a:schemeClr val="bg1">
                    <a:lumMod val="75000"/>
                  </a:schemeClr>
                </a:gs>
              </a:gsLst>
              <a:lin ang="16200000" scaled="1"/>
              <a:tileRect/>
            </a:gradFill>
          </a:ln>
          <a:effectLst>
            <a:glow rad="63500">
              <a:schemeClr val="bg1">
                <a:lumMod val="75000"/>
                <a:alpha val="40000"/>
              </a:schemeClr>
            </a:glow>
          </a:effectLst>
        </p:spPr>
      </p:pic>
      <p:sp>
        <p:nvSpPr>
          <p:cNvPr id="11" name="Rectangle 10"/>
          <p:cNvSpPr/>
          <p:nvPr/>
        </p:nvSpPr>
        <p:spPr>
          <a:xfrm>
            <a:off x="3194499" y="2135024"/>
            <a:ext cx="2667000" cy="914400"/>
          </a:xfrm>
          <a:prstGeom prst="rect">
            <a:avLst/>
          </a:prstGeom>
          <a:gradFill flip="none" rotWithShape="1">
            <a:gsLst>
              <a:gs pos="32000">
                <a:schemeClr val="bg2"/>
              </a:gs>
              <a:gs pos="100000">
                <a:schemeClr val="bg2">
                  <a:lumMod val="75000"/>
                </a:schemeClr>
              </a:gs>
            </a:gsLst>
            <a:lin ang="5400000" scaled="1"/>
            <a:tileRect/>
          </a:gradFill>
          <a:ln w="12700">
            <a:gradFill flip="none" rotWithShape="1">
              <a:gsLst>
                <a:gs pos="0">
                  <a:schemeClr val="bg1"/>
                </a:gs>
                <a:gs pos="100000">
                  <a:schemeClr val="bg1">
                    <a:lumMod val="75000"/>
                  </a:schemeClr>
                </a:gs>
              </a:gsLst>
              <a:lin ang="16200000" scaled="1"/>
              <a:tileRect/>
            </a:gradFill>
          </a:ln>
          <a:effectLst>
            <a:glow rad="63500">
              <a:schemeClr val="bg1">
                <a:lumMod val="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914400" rtlCol="0" anchor="ctr"/>
          <a:lstStyle/>
          <a:p>
            <a:r>
              <a:rPr lang="sl-SI" sz="2200" dirty="0" smtClean="0">
                <a:solidFill>
                  <a:schemeClr val="accent6">
                    <a:lumMod val="75000"/>
                  </a:schemeClr>
                </a:solidFill>
                <a:latin typeface="Gill Sans MT" pitchFamily="34" charset="0"/>
              </a:rPr>
              <a:t>O KNJIGI</a:t>
            </a:r>
            <a:endParaRPr lang="sl-SI" sz="2200" dirty="0">
              <a:solidFill>
                <a:schemeClr val="accent6">
                  <a:lumMod val="75000"/>
                </a:schemeClr>
              </a:solidFill>
              <a:latin typeface="Gill Sans MT" pitchFamily="34" charset="0"/>
            </a:endParaRPr>
          </a:p>
        </p:txBody>
      </p:sp>
      <p:sp>
        <p:nvSpPr>
          <p:cNvPr id="12" name="TextBox 11"/>
          <p:cNvSpPr txBox="1"/>
          <p:nvPr/>
        </p:nvSpPr>
        <p:spPr>
          <a:xfrm>
            <a:off x="3235036" y="2133600"/>
            <a:ext cx="685800" cy="861774"/>
          </a:xfrm>
          <a:prstGeom prst="rect">
            <a:avLst/>
          </a:prstGeom>
          <a:noFill/>
        </p:spPr>
        <p:txBody>
          <a:bodyPr wrap="square" rtlCol="0">
            <a:spAutoFit/>
          </a:bodyPr>
          <a:lstStyle/>
          <a:p>
            <a:pPr algn="ctr"/>
            <a:r>
              <a:rPr lang="en-US" sz="5000" dirty="0" smtClean="0">
                <a:solidFill>
                  <a:srgbClr val="EEECE1">
                    <a:lumMod val="75000"/>
                  </a:srgbClr>
                </a:solidFill>
                <a:latin typeface="Calisto MT" pitchFamily="18" charset="0"/>
              </a:rPr>
              <a:t>2</a:t>
            </a:r>
            <a:endParaRPr lang="en-US" sz="5000" dirty="0">
              <a:solidFill>
                <a:srgbClr val="EEECE1">
                  <a:lumMod val="75000"/>
                </a:srgbClr>
              </a:solidFill>
              <a:latin typeface="Calisto MT" pitchFamily="18" charset="0"/>
            </a:endParaRPr>
          </a:p>
        </p:txBody>
      </p:sp>
      <p:cxnSp>
        <p:nvCxnSpPr>
          <p:cNvPr id="13" name="Straight Connector 12"/>
          <p:cNvCxnSpPr/>
          <p:nvPr/>
        </p:nvCxnSpPr>
        <p:spPr>
          <a:xfrm rot="5400000">
            <a:off x="3578730" y="2590006"/>
            <a:ext cx="685800" cy="1588"/>
          </a:xfrm>
          <a:prstGeom prst="line">
            <a:avLst/>
          </a:prstGeom>
          <a:ln w="31750">
            <a:solidFill>
              <a:srgbClr val="FFFFFF"/>
            </a:solidFill>
            <a:prstDash val="sysDot"/>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6096000" y="2133600"/>
            <a:ext cx="2667000" cy="914400"/>
          </a:xfrm>
          <a:prstGeom prst="rect">
            <a:avLst/>
          </a:prstGeom>
          <a:gradFill flip="none" rotWithShape="1">
            <a:gsLst>
              <a:gs pos="32000">
                <a:schemeClr val="bg2"/>
              </a:gs>
              <a:gs pos="100000">
                <a:schemeClr val="bg2">
                  <a:lumMod val="75000"/>
                </a:schemeClr>
              </a:gs>
            </a:gsLst>
            <a:lin ang="5400000" scaled="1"/>
            <a:tileRect/>
          </a:gradFill>
          <a:ln w="12700">
            <a:gradFill flip="none" rotWithShape="1">
              <a:gsLst>
                <a:gs pos="0">
                  <a:schemeClr val="bg1"/>
                </a:gs>
                <a:gs pos="100000">
                  <a:schemeClr val="bg1">
                    <a:lumMod val="75000"/>
                  </a:schemeClr>
                </a:gs>
              </a:gsLst>
              <a:lin ang="16200000" scaled="1"/>
              <a:tileRect/>
            </a:gradFill>
          </a:ln>
          <a:effectLst>
            <a:glow rad="63500">
              <a:schemeClr val="bg1">
                <a:lumMod val="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914400" rtlCol="0" anchor="ctr"/>
          <a:lstStyle/>
          <a:p>
            <a:r>
              <a:rPr lang="sl-SI" sz="2200" dirty="0" smtClean="0">
                <a:solidFill>
                  <a:schemeClr val="accent6">
                    <a:lumMod val="50000"/>
                  </a:schemeClr>
                </a:solidFill>
                <a:latin typeface="Gill Sans MT" pitchFamily="34" charset="0"/>
              </a:rPr>
              <a:t>IZ KNJIGE</a:t>
            </a:r>
            <a:endParaRPr lang="sl-SI" sz="2200" dirty="0">
              <a:solidFill>
                <a:schemeClr val="accent6">
                  <a:lumMod val="50000"/>
                </a:schemeClr>
              </a:solidFill>
              <a:latin typeface="Gill Sans MT" pitchFamily="34" charset="0"/>
            </a:endParaRPr>
          </a:p>
        </p:txBody>
      </p:sp>
      <p:sp>
        <p:nvSpPr>
          <p:cNvPr id="16" name="TextBox 15"/>
          <p:cNvSpPr txBox="1"/>
          <p:nvPr/>
        </p:nvSpPr>
        <p:spPr>
          <a:xfrm>
            <a:off x="6096000" y="2133600"/>
            <a:ext cx="685800" cy="861774"/>
          </a:xfrm>
          <a:prstGeom prst="rect">
            <a:avLst/>
          </a:prstGeom>
          <a:noFill/>
        </p:spPr>
        <p:txBody>
          <a:bodyPr wrap="square" rtlCol="0">
            <a:spAutoFit/>
          </a:bodyPr>
          <a:lstStyle/>
          <a:p>
            <a:pPr algn="ctr"/>
            <a:r>
              <a:rPr lang="en-US" sz="5000" dirty="0" smtClean="0">
                <a:solidFill>
                  <a:srgbClr val="EEECE1">
                    <a:lumMod val="75000"/>
                  </a:srgbClr>
                </a:solidFill>
                <a:latin typeface="Calisto MT" pitchFamily="18" charset="0"/>
              </a:rPr>
              <a:t>3</a:t>
            </a:r>
            <a:endParaRPr lang="en-US" sz="5000" dirty="0">
              <a:solidFill>
                <a:srgbClr val="EEECE1">
                  <a:lumMod val="75000"/>
                </a:srgbClr>
              </a:solidFill>
              <a:latin typeface="Calisto MT" pitchFamily="18" charset="0"/>
            </a:endParaRPr>
          </a:p>
        </p:txBody>
      </p:sp>
      <p:cxnSp>
        <p:nvCxnSpPr>
          <p:cNvPr id="17" name="Straight Connector 16"/>
          <p:cNvCxnSpPr/>
          <p:nvPr/>
        </p:nvCxnSpPr>
        <p:spPr>
          <a:xfrm rot="5400000">
            <a:off x="6439694" y="2590006"/>
            <a:ext cx="685800" cy="1588"/>
          </a:xfrm>
          <a:prstGeom prst="line">
            <a:avLst/>
          </a:prstGeom>
          <a:ln w="31750">
            <a:solidFill>
              <a:srgbClr val="FFFFFF"/>
            </a:solidFill>
            <a:prstDash val="sysDot"/>
          </a:ln>
        </p:spPr>
        <p:style>
          <a:lnRef idx="1">
            <a:schemeClr val="accent1"/>
          </a:lnRef>
          <a:fillRef idx="0">
            <a:schemeClr val="accent1"/>
          </a:fillRef>
          <a:effectRef idx="0">
            <a:schemeClr val="accent1"/>
          </a:effectRef>
          <a:fontRef idx="minor">
            <a:schemeClr val="tx1"/>
          </a:fontRef>
        </p:style>
      </p:cxnSp>
      <p:pic>
        <p:nvPicPr>
          <p:cNvPr id="2" name="Slika 1"/>
          <p:cNvPicPr>
            <a:picLocks noChangeAspect="1"/>
          </p:cNvPicPr>
          <p:nvPr/>
        </p:nvPicPr>
        <p:blipFill>
          <a:blip r:embed="rId4"/>
          <a:stretch>
            <a:fillRect/>
          </a:stretch>
        </p:blipFill>
        <p:spPr>
          <a:xfrm>
            <a:off x="381000" y="555550"/>
            <a:ext cx="8382000" cy="1405985"/>
          </a:xfrm>
          <a:prstGeom prst="rect">
            <a:avLst/>
          </a:prstGeom>
        </p:spPr>
      </p:pic>
      <p:pic>
        <p:nvPicPr>
          <p:cNvPr id="3" name="Slika 2"/>
          <p:cNvPicPr>
            <a:picLocks noChangeAspect="1"/>
          </p:cNvPicPr>
          <p:nvPr/>
        </p:nvPicPr>
        <p:blipFill>
          <a:blip r:embed="rId5"/>
          <a:stretch>
            <a:fillRect/>
          </a:stretch>
        </p:blipFill>
        <p:spPr>
          <a:xfrm>
            <a:off x="424544" y="587812"/>
            <a:ext cx="1555168" cy="1409701"/>
          </a:xfrm>
          <a:prstGeom prst="rect">
            <a:avLst/>
          </a:prstGeom>
        </p:spPr>
      </p:pic>
      <p:pic>
        <p:nvPicPr>
          <p:cNvPr id="4" name="Slika 3"/>
          <p:cNvPicPr>
            <a:picLocks noChangeAspect="1"/>
          </p:cNvPicPr>
          <p:nvPr/>
        </p:nvPicPr>
        <p:blipFill>
          <a:blip r:embed="rId5"/>
          <a:stretch>
            <a:fillRect/>
          </a:stretch>
        </p:blipFill>
        <p:spPr>
          <a:xfrm>
            <a:off x="3209293" y="555550"/>
            <a:ext cx="1650740" cy="1405985"/>
          </a:xfrm>
          <a:prstGeom prst="rect">
            <a:avLst/>
          </a:prstGeom>
        </p:spPr>
      </p:pic>
      <p:pic>
        <p:nvPicPr>
          <p:cNvPr id="22" name="Slika 21"/>
          <p:cNvPicPr>
            <a:picLocks noChangeAspect="1"/>
          </p:cNvPicPr>
          <p:nvPr/>
        </p:nvPicPr>
        <p:blipFill>
          <a:blip r:embed="rId6"/>
          <a:stretch>
            <a:fillRect/>
          </a:stretch>
        </p:blipFill>
        <p:spPr>
          <a:xfrm>
            <a:off x="6036167" y="632007"/>
            <a:ext cx="1488161" cy="1327192"/>
          </a:xfrm>
          <a:prstGeom prst="rect">
            <a:avLst/>
          </a:prstGeom>
        </p:spPr>
      </p:pic>
      <p:pic>
        <p:nvPicPr>
          <p:cNvPr id="9" name="Slika 8"/>
          <p:cNvPicPr>
            <a:picLocks noChangeAspect="1"/>
          </p:cNvPicPr>
          <p:nvPr/>
        </p:nvPicPr>
        <p:blipFill>
          <a:blip r:embed="rId7"/>
          <a:stretch>
            <a:fillRect/>
          </a:stretch>
        </p:blipFill>
        <p:spPr>
          <a:xfrm>
            <a:off x="228278" y="3332455"/>
            <a:ext cx="2713484" cy="2713484"/>
          </a:xfrm>
          <a:prstGeom prst="rect">
            <a:avLst/>
          </a:prstGeom>
        </p:spPr>
      </p:pic>
      <p:sp>
        <p:nvSpPr>
          <p:cNvPr id="21" name="Pravokotnik 20"/>
          <p:cNvSpPr/>
          <p:nvPr/>
        </p:nvSpPr>
        <p:spPr>
          <a:xfrm>
            <a:off x="3194498" y="3108250"/>
            <a:ext cx="2667001" cy="2585323"/>
          </a:xfrm>
          <a:prstGeom prst="rect">
            <a:avLst/>
          </a:prstGeom>
        </p:spPr>
        <p:txBody>
          <a:bodyPr wrap="square">
            <a:spAutoFit/>
          </a:bodyPr>
          <a:lstStyle/>
          <a:p>
            <a:r>
              <a:rPr lang="sl-SI" dirty="0">
                <a:solidFill>
                  <a:srgbClr val="00B050"/>
                </a:solidFill>
              </a:rPr>
              <a:t>Medved.</a:t>
            </a:r>
          </a:p>
          <a:p>
            <a:r>
              <a:rPr lang="sl-SI" dirty="0">
                <a:solidFill>
                  <a:srgbClr val="00B050"/>
                </a:solidFill>
              </a:rPr>
              <a:t>Zajec.</a:t>
            </a:r>
          </a:p>
          <a:p>
            <a:r>
              <a:rPr lang="sl-SI" dirty="0">
                <a:solidFill>
                  <a:srgbClr val="00B050"/>
                </a:solidFill>
              </a:rPr>
              <a:t>Dve srci.</a:t>
            </a:r>
          </a:p>
          <a:p>
            <a:r>
              <a:rPr lang="sl-SI" dirty="0">
                <a:solidFill>
                  <a:srgbClr val="00B050"/>
                </a:solidFill>
              </a:rPr>
              <a:t>En dom.</a:t>
            </a:r>
          </a:p>
          <a:p>
            <a:endParaRPr lang="sl-SI" dirty="0">
              <a:solidFill>
                <a:srgbClr val="00B050"/>
              </a:solidFill>
            </a:endParaRPr>
          </a:p>
          <a:p>
            <a:r>
              <a:rPr lang="sl-SI" dirty="0">
                <a:solidFill>
                  <a:srgbClr val="00B050"/>
                </a:solidFill>
              </a:rPr>
              <a:t>V tej ganljivi zgodbi o prijateljstvu in pripadnosti je dom več kot le hiša …</a:t>
            </a:r>
          </a:p>
          <a:p>
            <a:r>
              <a:rPr lang="sl-SI" dirty="0">
                <a:solidFill>
                  <a:srgbClr val="00B050"/>
                </a:solidFill>
              </a:rPr>
              <a:t>Dom je tam, kjer je srce.</a:t>
            </a:r>
          </a:p>
        </p:txBody>
      </p:sp>
    </p:spTree>
    <p:extLst>
      <p:ext uri="{BB962C8B-B14F-4D97-AF65-F5344CB8AC3E}">
        <p14:creationId xmlns:p14="http://schemas.microsoft.com/office/powerpoint/2010/main" val="3960757790"/>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chemeClr val="bg2"/>
            </a:gs>
          </a:gsLst>
          <a:path path="circle">
            <a:fillToRect l="50000" t="50000" r="50000" b="50000"/>
          </a:path>
        </a:gradFill>
        <a:effectLst/>
      </p:bgPr>
    </p:bg>
    <p:spTree>
      <p:nvGrpSpPr>
        <p:cNvPr id="1" name=""/>
        <p:cNvGrpSpPr/>
        <p:nvPr/>
      </p:nvGrpSpPr>
      <p:grpSpPr>
        <a:xfrm>
          <a:off x="0" y="0"/>
          <a:ext cx="0" cy="0"/>
          <a:chOff x="0" y="0"/>
          <a:chExt cx="0" cy="0"/>
        </a:xfrm>
      </p:grpSpPr>
      <p:sp>
        <p:nvSpPr>
          <p:cNvPr id="14" name="Rectangle 13"/>
          <p:cNvSpPr/>
          <p:nvPr/>
        </p:nvSpPr>
        <p:spPr>
          <a:xfrm>
            <a:off x="5436096" y="3132885"/>
            <a:ext cx="3326904" cy="3759405"/>
          </a:xfrm>
          <a:prstGeom prst="rect">
            <a:avLst/>
          </a:prstGeom>
          <a:gradFill flip="none" rotWithShape="1">
            <a:gsLst>
              <a:gs pos="0">
                <a:schemeClr val="bg1">
                  <a:alpha val="0"/>
                </a:schemeClr>
              </a:gs>
              <a:gs pos="50000">
                <a:schemeClr val="bg2">
                  <a:lumMod val="90000"/>
                  <a:alpha val="75000"/>
                </a:schemeClr>
              </a:gs>
              <a:gs pos="100000">
                <a:schemeClr val="bg1">
                  <a:alpha val="0"/>
                </a:schemeClr>
              </a:gs>
            </a:gsLst>
            <a:lin ang="5400000" scaled="1"/>
            <a:tileRect/>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684000" tIns="91440" rtlCol="0" anchor="t" anchorCtr="0"/>
          <a:lstStyle/>
          <a:p>
            <a:r>
              <a:rPr lang="sl-SI" sz="1400" dirty="0">
                <a:solidFill>
                  <a:schemeClr val="accent2"/>
                </a:solidFill>
                <a:latin typeface="Gill Sans MT" pitchFamily="34" charset="0"/>
              </a:rPr>
              <a:t>»Odrasli so odšli v hišo, ki je bila, kot je bilo pričakovano, stara, kot naj bi bila tudi teta, a se je Svit po čudežu uštel. Učiteljica za slovenščino in bodoča razredničarka z vzdevkom </a:t>
            </a:r>
            <a:r>
              <a:rPr lang="sl-SI" sz="1400" dirty="0" err="1">
                <a:solidFill>
                  <a:schemeClr val="accent2"/>
                </a:solidFill>
                <a:latin typeface="Gill Sans MT" pitchFamily="34" charset="0"/>
              </a:rPr>
              <a:t>Nonoumiritese</a:t>
            </a:r>
            <a:r>
              <a:rPr lang="sl-SI" sz="1400" dirty="0">
                <a:solidFill>
                  <a:schemeClr val="accent2"/>
                </a:solidFill>
                <a:latin typeface="Gill Sans MT" pitchFamily="34" charset="0"/>
              </a:rPr>
              <a:t> bi rekla, da je to predsodek. No, vsaj tako so se učili v šestem razredu, ki ga je ravno končal z odliko, a ker so bile počitnice, je šlo zgolj za majhen spodrsljaj, ki se lahko zgodi popolnoma vsakemu.«</a:t>
            </a:r>
            <a:endParaRPr lang="sl-SI" sz="1400" dirty="0" smtClean="0">
              <a:solidFill>
                <a:schemeClr val="accent2"/>
              </a:solidFill>
              <a:latin typeface="Gill Sans MT" pitchFamily="34" charset="0"/>
            </a:endParaRPr>
          </a:p>
        </p:txBody>
      </p:sp>
      <p:sp>
        <p:nvSpPr>
          <p:cNvPr id="18" name="Rectangle 17"/>
          <p:cNvSpPr/>
          <p:nvPr/>
        </p:nvSpPr>
        <p:spPr>
          <a:xfrm>
            <a:off x="2521140" y="3046576"/>
            <a:ext cx="3340359" cy="3720990"/>
          </a:xfrm>
          <a:prstGeom prst="rect">
            <a:avLst/>
          </a:prstGeom>
          <a:gradFill flip="none" rotWithShape="1">
            <a:gsLst>
              <a:gs pos="0">
                <a:schemeClr val="bg1">
                  <a:alpha val="0"/>
                </a:schemeClr>
              </a:gs>
              <a:gs pos="50000">
                <a:schemeClr val="bg2">
                  <a:lumMod val="90000"/>
                  <a:alpha val="75000"/>
                </a:schemeClr>
              </a:gs>
              <a:gs pos="100000">
                <a:schemeClr val="bg1">
                  <a:alpha val="0"/>
                </a:schemeClr>
              </a:gs>
            </a:gsLst>
            <a:lin ang="5400000" scaled="1"/>
            <a:tileRect/>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684000" tIns="91440" rtlCol="0" anchor="t" anchorCtr="0"/>
          <a:lstStyle/>
          <a:p>
            <a:r>
              <a:rPr lang="sl-SI" sz="1400" dirty="0">
                <a:solidFill>
                  <a:srgbClr val="00B0F0"/>
                </a:solidFill>
                <a:latin typeface="Gill Sans MT" pitchFamily="34" charset="0"/>
              </a:rPr>
              <a:t>Dvanajstletnega Svita sošolci kličejo </a:t>
            </a:r>
            <a:r>
              <a:rPr lang="sl-SI" sz="1400" dirty="0" err="1">
                <a:solidFill>
                  <a:srgbClr val="00B0F0"/>
                </a:solidFill>
                <a:latin typeface="Gill Sans MT" pitchFamily="34" charset="0"/>
              </a:rPr>
              <a:t>Glavca</a:t>
            </a:r>
            <a:r>
              <a:rPr lang="sl-SI" sz="1400" dirty="0">
                <a:solidFill>
                  <a:srgbClr val="00B0F0"/>
                </a:solidFill>
                <a:latin typeface="Gill Sans MT" pitchFamily="34" charset="0"/>
              </a:rPr>
              <a:t>, sam pa pravi, da je kar </a:t>
            </a:r>
            <a:r>
              <a:rPr lang="sl-SI" sz="1400" dirty="0" err="1">
                <a:solidFill>
                  <a:srgbClr val="00B0F0"/>
                </a:solidFill>
                <a:latin typeface="Gill Sans MT" pitchFamily="34" charset="0"/>
              </a:rPr>
              <a:t>Mega</a:t>
            </a:r>
            <a:r>
              <a:rPr lang="sl-SI" sz="1400" dirty="0">
                <a:solidFill>
                  <a:srgbClr val="00B0F0"/>
                </a:solidFill>
                <a:latin typeface="Gill Sans MT" pitchFamily="34" charset="0"/>
              </a:rPr>
              <a:t> </a:t>
            </a:r>
            <a:r>
              <a:rPr lang="sl-SI" sz="1400" dirty="0" err="1">
                <a:solidFill>
                  <a:srgbClr val="00B0F0"/>
                </a:solidFill>
                <a:latin typeface="Gill Sans MT" pitchFamily="34" charset="0"/>
              </a:rPr>
              <a:t>Glavca</a:t>
            </a:r>
            <a:r>
              <a:rPr lang="sl-SI" sz="1400" dirty="0">
                <a:solidFill>
                  <a:srgbClr val="00B0F0"/>
                </a:solidFill>
                <a:latin typeface="Gill Sans MT" pitchFamily="34" charset="0"/>
              </a:rPr>
              <a:t>. Ne prenaša neumnosti, blesti v logiki, obožuje nogomet, zna opraviti z duhovi, ima direktorske ideje, verjame, da je odličen kuhar in, ja, odrasli in njihovi nasveti mu gredo hudo na živce – čeprav mora včasih priznati, da imajo prav …</a:t>
            </a:r>
            <a:endParaRPr lang="sl-SI" sz="1400" dirty="0">
              <a:solidFill>
                <a:srgbClr val="00B0F0"/>
              </a:solidFill>
              <a:latin typeface="Gill Sans MT" pitchFamily="34" charset="0"/>
            </a:endParaRPr>
          </a:p>
        </p:txBody>
      </p:sp>
      <p:sp>
        <p:nvSpPr>
          <p:cNvPr id="20" name="Rectangle 19"/>
          <p:cNvSpPr/>
          <p:nvPr/>
        </p:nvSpPr>
        <p:spPr>
          <a:xfrm>
            <a:off x="424543" y="3048000"/>
            <a:ext cx="2667000" cy="3810000"/>
          </a:xfrm>
          <a:prstGeom prst="rect">
            <a:avLst/>
          </a:prstGeom>
          <a:gradFill flip="none" rotWithShape="1">
            <a:gsLst>
              <a:gs pos="0">
                <a:schemeClr val="bg1">
                  <a:alpha val="0"/>
                </a:schemeClr>
              </a:gs>
              <a:gs pos="50000">
                <a:schemeClr val="bg2">
                  <a:lumMod val="90000"/>
                  <a:alpha val="75000"/>
                </a:schemeClr>
              </a:gs>
              <a:gs pos="100000">
                <a:schemeClr val="bg1">
                  <a:alpha val="0"/>
                </a:schemeClr>
              </a:gs>
            </a:gsLst>
            <a:lin ang="5400000" scaled="1"/>
            <a:tileRect/>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684000" tIns="91440" rtlCol="0" anchor="t" anchorCtr="0"/>
          <a:lstStyle/>
          <a:p>
            <a:r>
              <a:rPr lang="sl-SI" sz="2200" dirty="0" smtClean="0">
                <a:solidFill>
                  <a:prstClr val="white">
                    <a:lumMod val="50000"/>
                  </a:prstClr>
                </a:solidFill>
                <a:latin typeface="Gill Sans MT" pitchFamily="34" charset="0"/>
              </a:rPr>
              <a:t>podbesedilo</a:t>
            </a:r>
          </a:p>
          <a:p>
            <a:endParaRPr lang="sl-SI" sz="2400" dirty="0">
              <a:solidFill>
                <a:prstClr val="white">
                  <a:lumMod val="50000"/>
                </a:prstClr>
              </a:solidFill>
              <a:latin typeface="Gill Sans MT" pitchFamily="34" charset="0"/>
            </a:endParaRPr>
          </a:p>
        </p:txBody>
      </p:sp>
      <p:sp>
        <p:nvSpPr>
          <p:cNvPr id="6" name="Rectangle 5"/>
          <p:cNvSpPr/>
          <p:nvPr/>
        </p:nvSpPr>
        <p:spPr>
          <a:xfrm>
            <a:off x="438913" y="2133600"/>
            <a:ext cx="2667000" cy="914400"/>
          </a:xfrm>
          <a:prstGeom prst="rect">
            <a:avLst/>
          </a:prstGeom>
          <a:gradFill flip="none" rotWithShape="1">
            <a:gsLst>
              <a:gs pos="32000">
                <a:schemeClr val="bg2"/>
              </a:gs>
              <a:gs pos="100000">
                <a:schemeClr val="bg2">
                  <a:lumMod val="75000"/>
                </a:schemeClr>
              </a:gs>
            </a:gsLst>
            <a:lin ang="5400000" scaled="1"/>
            <a:tileRect/>
          </a:gradFill>
          <a:ln w="12700">
            <a:gradFill flip="none" rotWithShape="1">
              <a:gsLst>
                <a:gs pos="0">
                  <a:schemeClr val="bg1"/>
                </a:gs>
                <a:gs pos="100000">
                  <a:schemeClr val="bg1">
                    <a:lumMod val="75000"/>
                  </a:schemeClr>
                </a:gs>
              </a:gsLst>
              <a:lin ang="16200000" scaled="1"/>
              <a:tileRect/>
            </a:gradFill>
          </a:ln>
          <a:effectLst>
            <a:glow rad="63500">
              <a:schemeClr val="bg1">
                <a:lumMod val="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914400" rtlCol="0" anchor="ctr"/>
          <a:lstStyle/>
          <a:p>
            <a:r>
              <a:rPr lang="sl-SI" dirty="0" err="1" smtClean="0">
                <a:solidFill>
                  <a:srgbClr val="FF0000"/>
                </a:solidFill>
                <a:latin typeface="Gill Sans MT" pitchFamily="34" charset="0"/>
              </a:rPr>
              <a:t>Mega</a:t>
            </a:r>
            <a:r>
              <a:rPr lang="sl-SI" dirty="0" smtClean="0">
                <a:solidFill>
                  <a:srgbClr val="FF0000"/>
                </a:solidFill>
                <a:latin typeface="Gill Sans MT" pitchFamily="34" charset="0"/>
              </a:rPr>
              <a:t> </a:t>
            </a:r>
            <a:r>
              <a:rPr lang="sl-SI" dirty="0" err="1" smtClean="0">
                <a:solidFill>
                  <a:srgbClr val="FF0000"/>
                </a:solidFill>
                <a:latin typeface="Gill Sans MT" pitchFamily="34" charset="0"/>
              </a:rPr>
              <a:t>glavca</a:t>
            </a:r>
            <a:endParaRPr lang="sl-SI" dirty="0">
              <a:solidFill>
                <a:srgbClr val="FF0000"/>
              </a:solidFill>
              <a:latin typeface="Gill Sans MT" pitchFamily="34" charset="0"/>
            </a:endParaRPr>
          </a:p>
        </p:txBody>
      </p:sp>
      <p:sp>
        <p:nvSpPr>
          <p:cNvPr id="8" name="TextBox 7"/>
          <p:cNvSpPr txBox="1"/>
          <p:nvPr/>
        </p:nvSpPr>
        <p:spPr>
          <a:xfrm>
            <a:off x="381000" y="2133600"/>
            <a:ext cx="685800" cy="861774"/>
          </a:xfrm>
          <a:prstGeom prst="rect">
            <a:avLst/>
          </a:prstGeom>
          <a:noFill/>
        </p:spPr>
        <p:txBody>
          <a:bodyPr wrap="square" rtlCol="0">
            <a:spAutoFit/>
          </a:bodyPr>
          <a:lstStyle/>
          <a:p>
            <a:pPr algn="ctr"/>
            <a:r>
              <a:rPr lang="en-US" sz="5000" dirty="0" smtClean="0">
                <a:solidFill>
                  <a:srgbClr val="EEECE1">
                    <a:lumMod val="75000"/>
                  </a:srgbClr>
                </a:solidFill>
                <a:latin typeface="Calisto MT" pitchFamily="18" charset="0"/>
              </a:rPr>
              <a:t>1</a:t>
            </a:r>
            <a:endParaRPr lang="en-US" sz="5000" dirty="0">
              <a:solidFill>
                <a:srgbClr val="EEECE1">
                  <a:lumMod val="75000"/>
                </a:srgbClr>
              </a:solidFill>
              <a:latin typeface="Calisto MT" pitchFamily="18" charset="0"/>
            </a:endParaRPr>
          </a:p>
        </p:txBody>
      </p:sp>
      <p:cxnSp>
        <p:nvCxnSpPr>
          <p:cNvPr id="10" name="Straight Connector 9"/>
          <p:cNvCxnSpPr/>
          <p:nvPr/>
        </p:nvCxnSpPr>
        <p:spPr>
          <a:xfrm rot="5400000">
            <a:off x="724694" y="2590006"/>
            <a:ext cx="685800" cy="1588"/>
          </a:xfrm>
          <a:prstGeom prst="line">
            <a:avLst/>
          </a:prstGeom>
          <a:ln w="31750">
            <a:solidFill>
              <a:srgbClr val="FFFFFF"/>
            </a:solidFill>
            <a:prstDash val="sysDot"/>
          </a:ln>
        </p:spPr>
        <p:style>
          <a:lnRef idx="1">
            <a:schemeClr val="accent1"/>
          </a:lnRef>
          <a:fillRef idx="0">
            <a:schemeClr val="accent1"/>
          </a:fillRef>
          <a:effectRef idx="0">
            <a:schemeClr val="accent1"/>
          </a:effectRef>
          <a:fontRef idx="minor">
            <a:schemeClr val="tx1"/>
          </a:fontRef>
        </p:style>
      </p:cxnSp>
      <p:pic>
        <p:nvPicPr>
          <p:cNvPr id="7" name="Picture 6" descr="10739110_rattlesnakeledge.jpg"/>
          <p:cNvPicPr>
            <a:picLocks noChangeAspect="1"/>
          </p:cNvPicPr>
          <p:nvPr/>
        </p:nvPicPr>
        <p:blipFill>
          <a:blip r:embed="rId3" cstate="print"/>
          <a:srcRect/>
          <a:stretch>
            <a:fillRect/>
          </a:stretch>
        </p:blipFill>
        <p:spPr>
          <a:xfrm>
            <a:off x="381000" y="609600"/>
            <a:ext cx="8382000" cy="1351935"/>
          </a:xfrm>
          <a:prstGeom prst="rect">
            <a:avLst/>
          </a:prstGeom>
          <a:gradFill flip="none" rotWithShape="1">
            <a:gsLst>
              <a:gs pos="32000">
                <a:schemeClr val="bg2"/>
              </a:gs>
              <a:gs pos="100000">
                <a:schemeClr val="bg2">
                  <a:lumMod val="75000"/>
                </a:schemeClr>
              </a:gs>
            </a:gsLst>
            <a:lin ang="5400000" scaled="1"/>
            <a:tileRect/>
          </a:gradFill>
          <a:ln w="12700">
            <a:gradFill flip="none" rotWithShape="1">
              <a:gsLst>
                <a:gs pos="0">
                  <a:schemeClr val="bg1"/>
                </a:gs>
                <a:gs pos="100000">
                  <a:schemeClr val="bg1">
                    <a:lumMod val="75000"/>
                  </a:schemeClr>
                </a:gs>
              </a:gsLst>
              <a:lin ang="16200000" scaled="1"/>
              <a:tileRect/>
            </a:gradFill>
          </a:ln>
          <a:effectLst>
            <a:glow rad="63500">
              <a:schemeClr val="bg1">
                <a:lumMod val="75000"/>
                <a:alpha val="40000"/>
              </a:schemeClr>
            </a:glow>
          </a:effectLst>
        </p:spPr>
      </p:pic>
      <p:sp>
        <p:nvSpPr>
          <p:cNvPr id="11" name="Rectangle 10"/>
          <p:cNvSpPr/>
          <p:nvPr/>
        </p:nvSpPr>
        <p:spPr>
          <a:xfrm>
            <a:off x="3194499" y="2135024"/>
            <a:ext cx="2667000" cy="914400"/>
          </a:xfrm>
          <a:prstGeom prst="rect">
            <a:avLst/>
          </a:prstGeom>
          <a:gradFill flip="none" rotWithShape="1">
            <a:gsLst>
              <a:gs pos="32000">
                <a:schemeClr val="bg2"/>
              </a:gs>
              <a:gs pos="100000">
                <a:schemeClr val="bg2">
                  <a:lumMod val="75000"/>
                </a:schemeClr>
              </a:gs>
            </a:gsLst>
            <a:lin ang="5400000" scaled="1"/>
            <a:tileRect/>
          </a:gradFill>
          <a:ln w="12700">
            <a:gradFill flip="none" rotWithShape="1">
              <a:gsLst>
                <a:gs pos="0">
                  <a:schemeClr val="bg1"/>
                </a:gs>
                <a:gs pos="100000">
                  <a:schemeClr val="bg1">
                    <a:lumMod val="75000"/>
                  </a:schemeClr>
                </a:gs>
              </a:gsLst>
              <a:lin ang="16200000" scaled="1"/>
              <a:tileRect/>
            </a:gradFill>
          </a:ln>
          <a:effectLst>
            <a:glow rad="63500">
              <a:schemeClr val="bg1">
                <a:lumMod val="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914400" rtlCol="0" anchor="ctr"/>
          <a:lstStyle/>
          <a:p>
            <a:r>
              <a:rPr lang="sl-SI" sz="2200" dirty="0" smtClean="0">
                <a:solidFill>
                  <a:schemeClr val="accent6">
                    <a:lumMod val="75000"/>
                  </a:schemeClr>
                </a:solidFill>
                <a:latin typeface="Gill Sans MT" pitchFamily="34" charset="0"/>
              </a:rPr>
              <a:t>O KNJIGI</a:t>
            </a:r>
            <a:endParaRPr lang="sl-SI" sz="2200" dirty="0">
              <a:solidFill>
                <a:schemeClr val="accent6">
                  <a:lumMod val="75000"/>
                </a:schemeClr>
              </a:solidFill>
              <a:latin typeface="Gill Sans MT" pitchFamily="34" charset="0"/>
            </a:endParaRPr>
          </a:p>
        </p:txBody>
      </p:sp>
      <p:sp>
        <p:nvSpPr>
          <p:cNvPr id="12" name="TextBox 11"/>
          <p:cNvSpPr txBox="1"/>
          <p:nvPr/>
        </p:nvSpPr>
        <p:spPr>
          <a:xfrm>
            <a:off x="3235036" y="2133600"/>
            <a:ext cx="685800" cy="861774"/>
          </a:xfrm>
          <a:prstGeom prst="rect">
            <a:avLst/>
          </a:prstGeom>
          <a:noFill/>
        </p:spPr>
        <p:txBody>
          <a:bodyPr wrap="square" rtlCol="0">
            <a:spAutoFit/>
          </a:bodyPr>
          <a:lstStyle/>
          <a:p>
            <a:pPr algn="ctr"/>
            <a:r>
              <a:rPr lang="en-US" sz="5000" dirty="0" smtClean="0">
                <a:solidFill>
                  <a:srgbClr val="EEECE1">
                    <a:lumMod val="75000"/>
                  </a:srgbClr>
                </a:solidFill>
                <a:latin typeface="Calisto MT" pitchFamily="18" charset="0"/>
              </a:rPr>
              <a:t>2</a:t>
            </a:r>
            <a:endParaRPr lang="en-US" sz="5000" dirty="0">
              <a:solidFill>
                <a:srgbClr val="EEECE1">
                  <a:lumMod val="75000"/>
                </a:srgbClr>
              </a:solidFill>
              <a:latin typeface="Calisto MT" pitchFamily="18" charset="0"/>
            </a:endParaRPr>
          </a:p>
        </p:txBody>
      </p:sp>
      <p:cxnSp>
        <p:nvCxnSpPr>
          <p:cNvPr id="13" name="Straight Connector 12"/>
          <p:cNvCxnSpPr/>
          <p:nvPr/>
        </p:nvCxnSpPr>
        <p:spPr>
          <a:xfrm rot="5400000">
            <a:off x="3578730" y="2590006"/>
            <a:ext cx="685800" cy="1588"/>
          </a:xfrm>
          <a:prstGeom prst="line">
            <a:avLst/>
          </a:prstGeom>
          <a:ln w="31750">
            <a:solidFill>
              <a:srgbClr val="FFFFFF"/>
            </a:solidFill>
            <a:prstDash val="sysDot"/>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6096000" y="2133600"/>
            <a:ext cx="2667000" cy="914400"/>
          </a:xfrm>
          <a:prstGeom prst="rect">
            <a:avLst/>
          </a:prstGeom>
          <a:gradFill flip="none" rotWithShape="1">
            <a:gsLst>
              <a:gs pos="32000">
                <a:schemeClr val="bg2"/>
              </a:gs>
              <a:gs pos="100000">
                <a:schemeClr val="bg2">
                  <a:lumMod val="75000"/>
                </a:schemeClr>
              </a:gs>
            </a:gsLst>
            <a:lin ang="5400000" scaled="1"/>
            <a:tileRect/>
          </a:gradFill>
          <a:ln w="12700">
            <a:gradFill flip="none" rotWithShape="1">
              <a:gsLst>
                <a:gs pos="0">
                  <a:schemeClr val="bg1"/>
                </a:gs>
                <a:gs pos="100000">
                  <a:schemeClr val="bg1">
                    <a:lumMod val="75000"/>
                  </a:schemeClr>
                </a:gs>
              </a:gsLst>
              <a:lin ang="16200000" scaled="1"/>
              <a:tileRect/>
            </a:gradFill>
          </a:ln>
          <a:effectLst>
            <a:glow rad="63500">
              <a:schemeClr val="bg1">
                <a:lumMod val="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914400" rtlCol="0" anchor="ctr"/>
          <a:lstStyle/>
          <a:p>
            <a:r>
              <a:rPr lang="sl-SI" sz="2200" dirty="0" smtClean="0">
                <a:solidFill>
                  <a:schemeClr val="accent6">
                    <a:lumMod val="50000"/>
                  </a:schemeClr>
                </a:solidFill>
                <a:latin typeface="Gill Sans MT" pitchFamily="34" charset="0"/>
              </a:rPr>
              <a:t>IZ KNJIGE</a:t>
            </a:r>
            <a:endParaRPr lang="sl-SI" sz="2200" dirty="0">
              <a:solidFill>
                <a:schemeClr val="accent6">
                  <a:lumMod val="50000"/>
                </a:schemeClr>
              </a:solidFill>
              <a:latin typeface="Gill Sans MT" pitchFamily="34" charset="0"/>
            </a:endParaRPr>
          </a:p>
        </p:txBody>
      </p:sp>
      <p:sp>
        <p:nvSpPr>
          <p:cNvPr id="16" name="TextBox 15"/>
          <p:cNvSpPr txBox="1"/>
          <p:nvPr/>
        </p:nvSpPr>
        <p:spPr>
          <a:xfrm>
            <a:off x="6096000" y="2133600"/>
            <a:ext cx="685800" cy="861774"/>
          </a:xfrm>
          <a:prstGeom prst="rect">
            <a:avLst/>
          </a:prstGeom>
          <a:noFill/>
        </p:spPr>
        <p:txBody>
          <a:bodyPr wrap="square" rtlCol="0">
            <a:spAutoFit/>
          </a:bodyPr>
          <a:lstStyle/>
          <a:p>
            <a:pPr algn="ctr"/>
            <a:r>
              <a:rPr lang="en-US" sz="5000" dirty="0" smtClean="0">
                <a:solidFill>
                  <a:srgbClr val="EEECE1">
                    <a:lumMod val="75000"/>
                  </a:srgbClr>
                </a:solidFill>
                <a:latin typeface="Calisto MT" pitchFamily="18" charset="0"/>
              </a:rPr>
              <a:t>3</a:t>
            </a:r>
            <a:endParaRPr lang="en-US" sz="5000" dirty="0">
              <a:solidFill>
                <a:srgbClr val="EEECE1">
                  <a:lumMod val="75000"/>
                </a:srgbClr>
              </a:solidFill>
              <a:latin typeface="Calisto MT" pitchFamily="18" charset="0"/>
            </a:endParaRPr>
          </a:p>
        </p:txBody>
      </p:sp>
      <p:cxnSp>
        <p:nvCxnSpPr>
          <p:cNvPr id="17" name="Straight Connector 16"/>
          <p:cNvCxnSpPr/>
          <p:nvPr/>
        </p:nvCxnSpPr>
        <p:spPr>
          <a:xfrm rot="5400000">
            <a:off x="6439694" y="2590006"/>
            <a:ext cx="685800" cy="1588"/>
          </a:xfrm>
          <a:prstGeom prst="line">
            <a:avLst/>
          </a:prstGeom>
          <a:ln w="31750">
            <a:solidFill>
              <a:srgbClr val="FFFFFF"/>
            </a:solidFill>
            <a:prstDash val="sysDot"/>
          </a:ln>
        </p:spPr>
        <p:style>
          <a:lnRef idx="1">
            <a:schemeClr val="accent1"/>
          </a:lnRef>
          <a:fillRef idx="0">
            <a:schemeClr val="accent1"/>
          </a:fillRef>
          <a:effectRef idx="0">
            <a:schemeClr val="accent1"/>
          </a:effectRef>
          <a:fontRef idx="minor">
            <a:schemeClr val="tx1"/>
          </a:fontRef>
        </p:style>
      </p:cxnSp>
      <p:pic>
        <p:nvPicPr>
          <p:cNvPr id="2" name="Slika 1"/>
          <p:cNvPicPr>
            <a:picLocks noChangeAspect="1"/>
          </p:cNvPicPr>
          <p:nvPr/>
        </p:nvPicPr>
        <p:blipFill>
          <a:blip r:embed="rId4"/>
          <a:stretch>
            <a:fillRect/>
          </a:stretch>
        </p:blipFill>
        <p:spPr>
          <a:xfrm>
            <a:off x="381000" y="555550"/>
            <a:ext cx="8382000" cy="1405985"/>
          </a:xfrm>
          <a:prstGeom prst="rect">
            <a:avLst/>
          </a:prstGeom>
        </p:spPr>
      </p:pic>
      <p:pic>
        <p:nvPicPr>
          <p:cNvPr id="3" name="Slika 2"/>
          <p:cNvPicPr>
            <a:picLocks noChangeAspect="1"/>
          </p:cNvPicPr>
          <p:nvPr/>
        </p:nvPicPr>
        <p:blipFill>
          <a:blip r:embed="rId5"/>
          <a:stretch>
            <a:fillRect/>
          </a:stretch>
        </p:blipFill>
        <p:spPr>
          <a:xfrm>
            <a:off x="424544" y="587812"/>
            <a:ext cx="1555168" cy="1409701"/>
          </a:xfrm>
          <a:prstGeom prst="rect">
            <a:avLst/>
          </a:prstGeom>
        </p:spPr>
      </p:pic>
      <p:pic>
        <p:nvPicPr>
          <p:cNvPr id="4" name="Slika 3"/>
          <p:cNvPicPr>
            <a:picLocks noChangeAspect="1"/>
          </p:cNvPicPr>
          <p:nvPr/>
        </p:nvPicPr>
        <p:blipFill>
          <a:blip r:embed="rId5"/>
          <a:stretch>
            <a:fillRect/>
          </a:stretch>
        </p:blipFill>
        <p:spPr>
          <a:xfrm>
            <a:off x="3209293" y="555550"/>
            <a:ext cx="1650740" cy="1405985"/>
          </a:xfrm>
          <a:prstGeom prst="rect">
            <a:avLst/>
          </a:prstGeom>
        </p:spPr>
      </p:pic>
      <p:pic>
        <p:nvPicPr>
          <p:cNvPr id="22" name="Slika 21"/>
          <p:cNvPicPr>
            <a:picLocks noChangeAspect="1"/>
          </p:cNvPicPr>
          <p:nvPr/>
        </p:nvPicPr>
        <p:blipFill>
          <a:blip r:embed="rId6"/>
          <a:stretch>
            <a:fillRect/>
          </a:stretch>
        </p:blipFill>
        <p:spPr>
          <a:xfrm>
            <a:off x="6036167" y="632007"/>
            <a:ext cx="1488161" cy="1327192"/>
          </a:xfrm>
          <a:prstGeom prst="rect">
            <a:avLst/>
          </a:prstGeom>
        </p:spPr>
      </p:pic>
      <p:pic>
        <p:nvPicPr>
          <p:cNvPr id="5" name="Slika 4"/>
          <p:cNvPicPr>
            <a:picLocks noChangeAspect="1"/>
          </p:cNvPicPr>
          <p:nvPr/>
        </p:nvPicPr>
        <p:blipFill>
          <a:blip r:embed="rId7"/>
          <a:stretch>
            <a:fillRect/>
          </a:stretch>
        </p:blipFill>
        <p:spPr>
          <a:xfrm>
            <a:off x="616140" y="3142347"/>
            <a:ext cx="1905000" cy="3162300"/>
          </a:xfrm>
          <a:prstGeom prst="rect">
            <a:avLst/>
          </a:prstGeom>
        </p:spPr>
      </p:pic>
    </p:spTree>
    <p:extLst>
      <p:ext uri="{BB962C8B-B14F-4D97-AF65-F5344CB8AC3E}">
        <p14:creationId xmlns:p14="http://schemas.microsoft.com/office/powerpoint/2010/main" val="4190889807"/>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chemeClr val="bg2"/>
            </a:gs>
          </a:gsLst>
          <a:path path="circle">
            <a:fillToRect l="50000" t="50000" r="50000" b="50000"/>
          </a:path>
        </a:gradFill>
        <a:effectLst/>
      </p:bgPr>
    </p:bg>
    <p:spTree>
      <p:nvGrpSpPr>
        <p:cNvPr id="1" name=""/>
        <p:cNvGrpSpPr/>
        <p:nvPr/>
      </p:nvGrpSpPr>
      <p:grpSpPr>
        <a:xfrm>
          <a:off x="0" y="0"/>
          <a:ext cx="0" cy="0"/>
          <a:chOff x="0" y="0"/>
          <a:chExt cx="0" cy="0"/>
        </a:xfrm>
      </p:grpSpPr>
      <p:sp>
        <p:nvSpPr>
          <p:cNvPr id="14" name="Rectangle 13"/>
          <p:cNvSpPr/>
          <p:nvPr/>
        </p:nvSpPr>
        <p:spPr>
          <a:xfrm>
            <a:off x="5436096" y="3132885"/>
            <a:ext cx="3326904" cy="3759405"/>
          </a:xfrm>
          <a:prstGeom prst="rect">
            <a:avLst/>
          </a:prstGeom>
          <a:gradFill flip="none" rotWithShape="1">
            <a:gsLst>
              <a:gs pos="0">
                <a:schemeClr val="bg1">
                  <a:alpha val="0"/>
                </a:schemeClr>
              </a:gs>
              <a:gs pos="50000">
                <a:schemeClr val="bg2">
                  <a:lumMod val="90000"/>
                  <a:alpha val="75000"/>
                </a:schemeClr>
              </a:gs>
              <a:gs pos="100000">
                <a:schemeClr val="bg1">
                  <a:alpha val="0"/>
                </a:schemeClr>
              </a:gs>
            </a:gsLst>
            <a:lin ang="5400000" scaled="1"/>
            <a:tileRect/>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684000" tIns="91440" rtlCol="0" anchor="t" anchorCtr="0"/>
          <a:lstStyle/>
          <a:p>
            <a:r>
              <a:rPr lang="sl-SI" sz="1400" dirty="0" smtClean="0">
                <a:solidFill>
                  <a:schemeClr val="accent2"/>
                </a:solidFill>
                <a:latin typeface="Gill Sans MT" pitchFamily="34" charset="0"/>
              </a:rPr>
              <a:t>Vrnitev Brina in Črne je na Veliko jezero prinesla spremembe, na katere njuna očeta nista bila pripravljena. Kmalu je zraslo novo kolišče, kjer so Brin, Črna, Rigl, Sinica in Ber ustvarili nov dom. Z znanjem in izkušnjami, ki so jih pridobili na dolgi poti, je bila prisotnost njihova.</a:t>
            </a:r>
          </a:p>
        </p:txBody>
      </p:sp>
      <p:sp>
        <p:nvSpPr>
          <p:cNvPr id="18" name="Rectangle 17"/>
          <p:cNvSpPr/>
          <p:nvPr/>
        </p:nvSpPr>
        <p:spPr>
          <a:xfrm>
            <a:off x="2521140" y="3046576"/>
            <a:ext cx="3340359" cy="3720990"/>
          </a:xfrm>
          <a:prstGeom prst="rect">
            <a:avLst/>
          </a:prstGeom>
          <a:gradFill flip="none" rotWithShape="1">
            <a:gsLst>
              <a:gs pos="0">
                <a:schemeClr val="bg1">
                  <a:alpha val="0"/>
                </a:schemeClr>
              </a:gs>
              <a:gs pos="50000">
                <a:schemeClr val="bg2">
                  <a:lumMod val="90000"/>
                  <a:alpha val="75000"/>
                </a:schemeClr>
              </a:gs>
              <a:gs pos="100000">
                <a:schemeClr val="bg1">
                  <a:alpha val="0"/>
                </a:schemeClr>
              </a:gs>
            </a:gsLst>
            <a:lin ang="5400000" scaled="1"/>
            <a:tileRect/>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684000" tIns="91440" rtlCol="0" anchor="t" anchorCtr="0"/>
          <a:lstStyle/>
          <a:p>
            <a:r>
              <a:rPr lang="sl-SI" sz="1200">
                <a:solidFill>
                  <a:srgbClr val="00B050"/>
                </a:solidFill>
                <a:latin typeface="Gill Sans MT" pitchFamily="34" charset="0"/>
              </a:rPr>
              <a:t>Tudi zadnja knjiga iz zbirke ima vse odlike poprejšnjih – napeto zgodbo, zanimive opise okolja in človeških nravi, živahne dialoge, tudi modre misli, ki zadevajo slehernikovo življenje in – nenazadnje! – odlične črno-bele ilustracije Jureta Engelsbergerja, ki se je izkazal tako kot mojster za množične in bolj dinamične, tudi divjaške prizore kot tudi za bolj statične, tako za panoramske kot bližnje, po eni strani z občutkom za dramatičnost in po drugi tudi z očesom za detajle. Nov dom se torej ponuja kot napeto potovanje v preteklost, ki pa bralcu predaja tudi povsem univerzalna sporočila, predvsem o pomenu prijateljstva in sodelovanja.</a:t>
            </a:r>
            <a:endParaRPr lang="sl-SI" sz="1200" dirty="0">
              <a:solidFill>
                <a:srgbClr val="00B050"/>
              </a:solidFill>
              <a:latin typeface="Gill Sans MT" pitchFamily="34" charset="0"/>
            </a:endParaRPr>
          </a:p>
        </p:txBody>
      </p:sp>
      <p:sp>
        <p:nvSpPr>
          <p:cNvPr id="20" name="Rectangle 19"/>
          <p:cNvSpPr/>
          <p:nvPr/>
        </p:nvSpPr>
        <p:spPr>
          <a:xfrm>
            <a:off x="424543" y="3048000"/>
            <a:ext cx="2667000" cy="3810000"/>
          </a:xfrm>
          <a:prstGeom prst="rect">
            <a:avLst/>
          </a:prstGeom>
          <a:gradFill flip="none" rotWithShape="1">
            <a:gsLst>
              <a:gs pos="0">
                <a:schemeClr val="bg1">
                  <a:alpha val="0"/>
                </a:schemeClr>
              </a:gs>
              <a:gs pos="50000">
                <a:schemeClr val="bg2">
                  <a:lumMod val="90000"/>
                  <a:alpha val="75000"/>
                </a:schemeClr>
              </a:gs>
              <a:gs pos="100000">
                <a:schemeClr val="bg1">
                  <a:alpha val="0"/>
                </a:schemeClr>
              </a:gs>
            </a:gsLst>
            <a:lin ang="5400000" scaled="1"/>
            <a:tileRect/>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684000" tIns="91440" rtlCol="0" anchor="t" anchorCtr="0"/>
          <a:lstStyle/>
          <a:p>
            <a:r>
              <a:rPr lang="sl-SI" sz="2200" dirty="0" smtClean="0">
                <a:solidFill>
                  <a:prstClr val="white">
                    <a:lumMod val="50000"/>
                  </a:prstClr>
                </a:solidFill>
                <a:latin typeface="Gill Sans MT" pitchFamily="34" charset="0"/>
              </a:rPr>
              <a:t>podbesedilo</a:t>
            </a:r>
          </a:p>
          <a:p>
            <a:endParaRPr lang="sl-SI" sz="2400" dirty="0">
              <a:solidFill>
                <a:prstClr val="white">
                  <a:lumMod val="50000"/>
                </a:prstClr>
              </a:solidFill>
              <a:latin typeface="Gill Sans MT" pitchFamily="34" charset="0"/>
            </a:endParaRPr>
          </a:p>
        </p:txBody>
      </p:sp>
      <p:sp>
        <p:nvSpPr>
          <p:cNvPr id="6" name="Rectangle 5"/>
          <p:cNvSpPr/>
          <p:nvPr/>
        </p:nvSpPr>
        <p:spPr>
          <a:xfrm>
            <a:off x="381000" y="2133600"/>
            <a:ext cx="2667000" cy="914400"/>
          </a:xfrm>
          <a:prstGeom prst="rect">
            <a:avLst/>
          </a:prstGeom>
          <a:gradFill flip="none" rotWithShape="1">
            <a:gsLst>
              <a:gs pos="32000">
                <a:schemeClr val="bg2"/>
              </a:gs>
              <a:gs pos="100000">
                <a:schemeClr val="bg2">
                  <a:lumMod val="75000"/>
                </a:schemeClr>
              </a:gs>
            </a:gsLst>
            <a:lin ang="5400000" scaled="1"/>
            <a:tileRect/>
          </a:gradFill>
          <a:ln w="12700">
            <a:gradFill flip="none" rotWithShape="1">
              <a:gsLst>
                <a:gs pos="0">
                  <a:schemeClr val="bg1"/>
                </a:gs>
                <a:gs pos="100000">
                  <a:schemeClr val="bg1">
                    <a:lumMod val="75000"/>
                  </a:schemeClr>
                </a:gs>
              </a:gsLst>
              <a:lin ang="16200000" scaled="1"/>
              <a:tileRect/>
            </a:gradFill>
          </a:ln>
          <a:effectLst>
            <a:glow rad="63500">
              <a:schemeClr val="bg1">
                <a:lumMod val="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914400" rtlCol="0" anchor="ctr"/>
          <a:lstStyle/>
          <a:p>
            <a:r>
              <a:rPr lang="sl-SI" dirty="0" smtClean="0">
                <a:solidFill>
                  <a:srgbClr val="FF0000"/>
                </a:solidFill>
                <a:latin typeface="Gill Sans MT" pitchFamily="34" charset="0"/>
              </a:rPr>
              <a:t>Velika knjiga čarobnih trikov</a:t>
            </a:r>
            <a:endParaRPr lang="sl-SI" dirty="0" smtClean="0">
              <a:solidFill>
                <a:srgbClr val="FF0000"/>
              </a:solidFill>
              <a:latin typeface="Gill Sans MT" pitchFamily="34" charset="0"/>
            </a:endParaRPr>
          </a:p>
        </p:txBody>
      </p:sp>
      <p:sp>
        <p:nvSpPr>
          <p:cNvPr id="8" name="TextBox 7"/>
          <p:cNvSpPr txBox="1"/>
          <p:nvPr/>
        </p:nvSpPr>
        <p:spPr>
          <a:xfrm>
            <a:off x="381000" y="2133600"/>
            <a:ext cx="685800" cy="861774"/>
          </a:xfrm>
          <a:prstGeom prst="rect">
            <a:avLst/>
          </a:prstGeom>
          <a:noFill/>
        </p:spPr>
        <p:txBody>
          <a:bodyPr wrap="square" rtlCol="0">
            <a:spAutoFit/>
          </a:bodyPr>
          <a:lstStyle/>
          <a:p>
            <a:pPr algn="ctr"/>
            <a:r>
              <a:rPr lang="en-US" sz="5000" dirty="0" smtClean="0">
                <a:solidFill>
                  <a:srgbClr val="EEECE1">
                    <a:lumMod val="75000"/>
                  </a:srgbClr>
                </a:solidFill>
                <a:latin typeface="Calisto MT" pitchFamily="18" charset="0"/>
              </a:rPr>
              <a:t>1</a:t>
            </a:r>
            <a:endParaRPr lang="en-US" sz="5000" dirty="0">
              <a:solidFill>
                <a:srgbClr val="EEECE1">
                  <a:lumMod val="75000"/>
                </a:srgbClr>
              </a:solidFill>
              <a:latin typeface="Calisto MT" pitchFamily="18" charset="0"/>
            </a:endParaRPr>
          </a:p>
        </p:txBody>
      </p:sp>
      <p:cxnSp>
        <p:nvCxnSpPr>
          <p:cNvPr id="10" name="Straight Connector 9"/>
          <p:cNvCxnSpPr/>
          <p:nvPr/>
        </p:nvCxnSpPr>
        <p:spPr>
          <a:xfrm rot="5400000">
            <a:off x="724694" y="2590006"/>
            <a:ext cx="685800" cy="1588"/>
          </a:xfrm>
          <a:prstGeom prst="line">
            <a:avLst/>
          </a:prstGeom>
          <a:ln w="31750">
            <a:solidFill>
              <a:srgbClr val="FFFFFF"/>
            </a:solidFill>
            <a:prstDash val="sysDot"/>
          </a:ln>
        </p:spPr>
        <p:style>
          <a:lnRef idx="1">
            <a:schemeClr val="accent1"/>
          </a:lnRef>
          <a:fillRef idx="0">
            <a:schemeClr val="accent1"/>
          </a:fillRef>
          <a:effectRef idx="0">
            <a:schemeClr val="accent1"/>
          </a:effectRef>
          <a:fontRef idx="minor">
            <a:schemeClr val="tx1"/>
          </a:fontRef>
        </p:style>
      </p:cxnSp>
      <p:pic>
        <p:nvPicPr>
          <p:cNvPr id="7" name="Picture 6" descr="10739110_rattlesnakeledge.jpg"/>
          <p:cNvPicPr>
            <a:picLocks noChangeAspect="1"/>
          </p:cNvPicPr>
          <p:nvPr/>
        </p:nvPicPr>
        <p:blipFill>
          <a:blip r:embed="rId3" cstate="print"/>
          <a:srcRect/>
          <a:stretch>
            <a:fillRect/>
          </a:stretch>
        </p:blipFill>
        <p:spPr>
          <a:xfrm>
            <a:off x="381000" y="609600"/>
            <a:ext cx="8382000" cy="1351935"/>
          </a:xfrm>
          <a:prstGeom prst="rect">
            <a:avLst/>
          </a:prstGeom>
          <a:gradFill flip="none" rotWithShape="1">
            <a:gsLst>
              <a:gs pos="32000">
                <a:schemeClr val="bg2"/>
              </a:gs>
              <a:gs pos="100000">
                <a:schemeClr val="bg2">
                  <a:lumMod val="75000"/>
                </a:schemeClr>
              </a:gs>
            </a:gsLst>
            <a:lin ang="5400000" scaled="1"/>
            <a:tileRect/>
          </a:gradFill>
          <a:ln w="12700">
            <a:gradFill flip="none" rotWithShape="1">
              <a:gsLst>
                <a:gs pos="0">
                  <a:schemeClr val="bg1"/>
                </a:gs>
                <a:gs pos="100000">
                  <a:schemeClr val="bg1">
                    <a:lumMod val="75000"/>
                  </a:schemeClr>
                </a:gs>
              </a:gsLst>
              <a:lin ang="16200000" scaled="1"/>
              <a:tileRect/>
            </a:gradFill>
          </a:ln>
          <a:effectLst>
            <a:glow rad="63500">
              <a:schemeClr val="bg1">
                <a:lumMod val="75000"/>
                <a:alpha val="40000"/>
              </a:schemeClr>
            </a:glow>
          </a:effectLst>
        </p:spPr>
      </p:pic>
      <p:sp>
        <p:nvSpPr>
          <p:cNvPr id="11" name="Rectangle 10"/>
          <p:cNvSpPr/>
          <p:nvPr/>
        </p:nvSpPr>
        <p:spPr>
          <a:xfrm>
            <a:off x="3194499" y="2135024"/>
            <a:ext cx="2667000" cy="914400"/>
          </a:xfrm>
          <a:prstGeom prst="rect">
            <a:avLst/>
          </a:prstGeom>
          <a:gradFill flip="none" rotWithShape="1">
            <a:gsLst>
              <a:gs pos="32000">
                <a:schemeClr val="bg2"/>
              </a:gs>
              <a:gs pos="100000">
                <a:schemeClr val="bg2">
                  <a:lumMod val="75000"/>
                </a:schemeClr>
              </a:gs>
            </a:gsLst>
            <a:lin ang="5400000" scaled="1"/>
            <a:tileRect/>
          </a:gradFill>
          <a:ln w="12700">
            <a:gradFill flip="none" rotWithShape="1">
              <a:gsLst>
                <a:gs pos="0">
                  <a:schemeClr val="bg1"/>
                </a:gs>
                <a:gs pos="100000">
                  <a:schemeClr val="bg1">
                    <a:lumMod val="75000"/>
                  </a:schemeClr>
                </a:gs>
              </a:gsLst>
              <a:lin ang="16200000" scaled="1"/>
              <a:tileRect/>
            </a:gradFill>
          </a:ln>
          <a:effectLst>
            <a:glow rad="63500">
              <a:schemeClr val="bg1">
                <a:lumMod val="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914400" rtlCol="0" anchor="ctr"/>
          <a:lstStyle/>
          <a:p>
            <a:r>
              <a:rPr lang="sl-SI" sz="2200" dirty="0" smtClean="0">
                <a:solidFill>
                  <a:schemeClr val="accent6">
                    <a:lumMod val="75000"/>
                  </a:schemeClr>
                </a:solidFill>
                <a:latin typeface="Gill Sans MT" pitchFamily="34" charset="0"/>
              </a:rPr>
              <a:t>O KNJIGI</a:t>
            </a:r>
            <a:endParaRPr lang="sl-SI" sz="2200" dirty="0">
              <a:solidFill>
                <a:schemeClr val="accent6">
                  <a:lumMod val="75000"/>
                </a:schemeClr>
              </a:solidFill>
              <a:latin typeface="Gill Sans MT" pitchFamily="34" charset="0"/>
            </a:endParaRPr>
          </a:p>
        </p:txBody>
      </p:sp>
      <p:sp>
        <p:nvSpPr>
          <p:cNvPr id="12" name="TextBox 11"/>
          <p:cNvSpPr txBox="1"/>
          <p:nvPr/>
        </p:nvSpPr>
        <p:spPr>
          <a:xfrm>
            <a:off x="3235036" y="2133600"/>
            <a:ext cx="685800" cy="861774"/>
          </a:xfrm>
          <a:prstGeom prst="rect">
            <a:avLst/>
          </a:prstGeom>
          <a:noFill/>
        </p:spPr>
        <p:txBody>
          <a:bodyPr wrap="square" rtlCol="0">
            <a:spAutoFit/>
          </a:bodyPr>
          <a:lstStyle/>
          <a:p>
            <a:pPr algn="ctr"/>
            <a:r>
              <a:rPr lang="en-US" sz="5000" dirty="0" smtClean="0">
                <a:solidFill>
                  <a:srgbClr val="EEECE1">
                    <a:lumMod val="75000"/>
                  </a:srgbClr>
                </a:solidFill>
                <a:latin typeface="Calisto MT" pitchFamily="18" charset="0"/>
              </a:rPr>
              <a:t>2</a:t>
            </a:r>
            <a:endParaRPr lang="en-US" sz="5000" dirty="0">
              <a:solidFill>
                <a:srgbClr val="EEECE1">
                  <a:lumMod val="75000"/>
                </a:srgbClr>
              </a:solidFill>
              <a:latin typeface="Calisto MT" pitchFamily="18" charset="0"/>
            </a:endParaRPr>
          </a:p>
        </p:txBody>
      </p:sp>
      <p:cxnSp>
        <p:nvCxnSpPr>
          <p:cNvPr id="13" name="Straight Connector 12"/>
          <p:cNvCxnSpPr/>
          <p:nvPr/>
        </p:nvCxnSpPr>
        <p:spPr>
          <a:xfrm rot="5400000">
            <a:off x="3578730" y="2590006"/>
            <a:ext cx="685800" cy="1588"/>
          </a:xfrm>
          <a:prstGeom prst="line">
            <a:avLst/>
          </a:prstGeom>
          <a:ln w="31750">
            <a:solidFill>
              <a:srgbClr val="FFFFFF"/>
            </a:solidFill>
            <a:prstDash val="sysDot"/>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6096000" y="2133600"/>
            <a:ext cx="2667000" cy="914400"/>
          </a:xfrm>
          <a:prstGeom prst="rect">
            <a:avLst/>
          </a:prstGeom>
          <a:gradFill flip="none" rotWithShape="1">
            <a:gsLst>
              <a:gs pos="32000">
                <a:schemeClr val="bg2"/>
              </a:gs>
              <a:gs pos="100000">
                <a:schemeClr val="bg2">
                  <a:lumMod val="75000"/>
                </a:schemeClr>
              </a:gs>
            </a:gsLst>
            <a:lin ang="5400000" scaled="1"/>
            <a:tileRect/>
          </a:gradFill>
          <a:ln w="12700">
            <a:gradFill flip="none" rotWithShape="1">
              <a:gsLst>
                <a:gs pos="0">
                  <a:schemeClr val="bg1"/>
                </a:gs>
                <a:gs pos="100000">
                  <a:schemeClr val="bg1">
                    <a:lumMod val="75000"/>
                  </a:schemeClr>
                </a:gs>
              </a:gsLst>
              <a:lin ang="16200000" scaled="1"/>
              <a:tileRect/>
            </a:gradFill>
          </a:ln>
          <a:effectLst>
            <a:glow rad="63500">
              <a:schemeClr val="bg1">
                <a:lumMod val="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914400" rtlCol="0" anchor="ctr"/>
          <a:lstStyle/>
          <a:p>
            <a:r>
              <a:rPr lang="sl-SI" sz="2200" dirty="0" smtClean="0">
                <a:solidFill>
                  <a:schemeClr val="accent6">
                    <a:lumMod val="50000"/>
                  </a:schemeClr>
                </a:solidFill>
                <a:latin typeface="Gill Sans MT" pitchFamily="34" charset="0"/>
              </a:rPr>
              <a:t>IZ KNJIGE</a:t>
            </a:r>
            <a:endParaRPr lang="sl-SI" sz="2200" dirty="0">
              <a:solidFill>
                <a:schemeClr val="accent6">
                  <a:lumMod val="50000"/>
                </a:schemeClr>
              </a:solidFill>
              <a:latin typeface="Gill Sans MT" pitchFamily="34" charset="0"/>
            </a:endParaRPr>
          </a:p>
        </p:txBody>
      </p:sp>
      <p:sp>
        <p:nvSpPr>
          <p:cNvPr id="16" name="TextBox 15"/>
          <p:cNvSpPr txBox="1"/>
          <p:nvPr/>
        </p:nvSpPr>
        <p:spPr>
          <a:xfrm>
            <a:off x="6096000" y="2133600"/>
            <a:ext cx="685800" cy="861774"/>
          </a:xfrm>
          <a:prstGeom prst="rect">
            <a:avLst/>
          </a:prstGeom>
          <a:noFill/>
        </p:spPr>
        <p:txBody>
          <a:bodyPr wrap="square" rtlCol="0">
            <a:spAutoFit/>
          </a:bodyPr>
          <a:lstStyle/>
          <a:p>
            <a:pPr algn="ctr"/>
            <a:r>
              <a:rPr lang="en-US" sz="5000" dirty="0" smtClean="0">
                <a:solidFill>
                  <a:srgbClr val="EEECE1">
                    <a:lumMod val="75000"/>
                  </a:srgbClr>
                </a:solidFill>
                <a:latin typeface="Calisto MT" pitchFamily="18" charset="0"/>
              </a:rPr>
              <a:t>3</a:t>
            </a:r>
            <a:endParaRPr lang="en-US" sz="5000" dirty="0">
              <a:solidFill>
                <a:srgbClr val="EEECE1">
                  <a:lumMod val="75000"/>
                </a:srgbClr>
              </a:solidFill>
              <a:latin typeface="Calisto MT" pitchFamily="18" charset="0"/>
            </a:endParaRPr>
          </a:p>
        </p:txBody>
      </p:sp>
      <p:cxnSp>
        <p:nvCxnSpPr>
          <p:cNvPr id="17" name="Straight Connector 16"/>
          <p:cNvCxnSpPr/>
          <p:nvPr/>
        </p:nvCxnSpPr>
        <p:spPr>
          <a:xfrm rot="5400000">
            <a:off x="6439694" y="2590006"/>
            <a:ext cx="685800" cy="1588"/>
          </a:xfrm>
          <a:prstGeom prst="line">
            <a:avLst/>
          </a:prstGeom>
          <a:ln w="31750">
            <a:solidFill>
              <a:srgbClr val="FFFFFF"/>
            </a:solidFill>
            <a:prstDash val="sysDot"/>
          </a:ln>
        </p:spPr>
        <p:style>
          <a:lnRef idx="1">
            <a:schemeClr val="accent1"/>
          </a:lnRef>
          <a:fillRef idx="0">
            <a:schemeClr val="accent1"/>
          </a:fillRef>
          <a:effectRef idx="0">
            <a:schemeClr val="accent1"/>
          </a:effectRef>
          <a:fontRef idx="minor">
            <a:schemeClr val="tx1"/>
          </a:fontRef>
        </p:style>
      </p:cxnSp>
      <p:pic>
        <p:nvPicPr>
          <p:cNvPr id="2" name="Slika 1"/>
          <p:cNvPicPr>
            <a:picLocks noChangeAspect="1"/>
          </p:cNvPicPr>
          <p:nvPr/>
        </p:nvPicPr>
        <p:blipFill>
          <a:blip r:embed="rId4"/>
          <a:stretch>
            <a:fillRect/>
          </a:stretch>
        </p:blipFill>
        <p:spPr>
          <a:xfrm>
            <a:off x="381000" y="555550"/>
            <a:ext cx="8382000" cy="1405985"/>
          </a:xfrm>
          <a:prstGeom prst="rect">
            <a:avLst/>
          </a:prstGeom>
        </p:spPr>
      </p:pic>
      <p:pic>
        <p:nvPicPr>
          <p:cNvPr id="3" name="Slika 2"/>
          <p:cNvPicPr>
            <a:picLocks noChangeAspect="1"/>
          </p:cNvPicPr>
          <p:nvPr/>
        </p:nvPicPr>
        <p:blipFill>
          <a:blip r:embed="rId5"/>
          <a:stretch>
            <a:fillRect/>
          </a:stretch>
        </p:blipFill>
        <p:spPr>
          <a:xfrm>
            <a:off x="424544" y="587812"/>
            <a:ext cx="1555168" cy="1409701"/>
          </a:xfrm>
          <a:prstGeom prst="rect">
            <a:avLst/>
          </a:prstGeom>
        </p:spPr>
      </p:pic>
      <p:pic>
        <p:nvPicPr>
          <p:cNvPr id="4" name="Slika 3"/>
          <p:cNvPicPr>
            <a:picLocks noChangeAspect="1"/>
          </p:cNvPicPr>
          <p:nvPr/>
        </p:nvPicPr>
        <p:blipFill>
          <a:blip r:embed="rId5"/>
          <a:stretch>
            <a:fillRect/>
          </a:stretch>
        </p:blipFill>
        <p:spPr>
          <a:xfrm>
            <a:off x="3209293" y="555550"/>
            <a:ext cx="1650740" cy="1405985"/>
          </a:xfrm>
          <a:prstGeom prst="rect">
            <a:avLst/>
          </a:prstGeom>
        </p:spPr>
      </p:pic>
      <p:pic>
        <p:nvPicPr>
          <p:cNvPr id="22" name="Slika 21"/>
          <p:cNvPicPr>
            <a:picLocks noChangeAspect="1"/>
          </p:cNvPicPr>
          <p:nvPr/>
        </p:nvPicPr>
        <p:blipFill>
          <a:blip r:embed="rId6"/>
          <a:stretch>
            <a:fillRect/>
          </a:stretch>
        </p:blipFill>
        <p:spPr>
          <a:xfrm>
            <a:off x="6036167" y="632007"/>
            <a:ext cx="1488161" cy="1327192"/>
          </a:xfrm>
          <a:prstGeom prst="rect">
            <a:avLst/>
          </a:prstGeom>
        </p:spPr>
      </p:pic>
      <p:pic>
        <p:nvPicPr>
          <p:cNvPr id="5" name="Slika 4"/>
          <p:cNvPicPr>
            <a:picLocks noChangeAspect="1"/>
          </p:cNvPicPr>
          <p:nvPr/>
        </p:nvPicPr>
        <p:blipFill>
          <a:blip r:embed="rId7"/>
          <a:stretch>
            <a:fillRect/>
          </a:stretch>
        </p:blipFill>
        <p:spPr>
          <a:xfrm>
            <a:off x="486770" y="3132790"/>
            <a:ext cx="2542546" cy="3649588"/>
          </a:xfrm>
          <a:prstGeom prst="rect">
            <a:avLst/>
          </a:prstGeom>
        </p:spPr>
      </p:pic>
    </p:spTree>
    <p:extLst>
      <p:ext uri="{BB962C8B-B14F-4D97-AF65-F5344CB8AC3E}">
        <p14:creationId xmlns:p14="http://schemas.microsoft.com/office/powerpoint/2010/main" val="1232789602"/>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chemeClr val="bg2"/>
            </a:gs>
          </a:gsLst>
          <a:path path="circle">
            <a:fillToRect l="50000" t="50000" r="50000" b="50000"/>
          </a:path>
        </a:gradFill>
        <a:effectLst/>
      </p:bgPr>
    </p:bg>
    <p:spTree>
      <p:nvGrpSpPr>
        <p:cNvPr id="1" name=""/>
        <p:cNvGrpSpPr/>
        <p:nvPr/>
      </p:nvGrpSpPr>
      <p:grpSpPr>
        <a:xfrm>
          <a:off x="0" y="0"/>
          <a:ext cx="0" cy="0"/>
          <a:chOff x="0" y="0"/>
          <a:chExt cx="0" cy="0"/>
        </a:xfrm>
      </p:grpSpPr>
      <p:sp>
        <p:nvSpPr>
          <p:cNvPr id="14" name="Rectangle 13"/>
          <p:cNvSpPr/>
          <p:nvPr/>
        </p:nvSpPr>
        <p:spPr>
          <a:xfrm>
            <a:off x="5436096" y="3132885"/>
            <a:ext cx="3326904" cy="3759405"/>
          </a:xfrm>
          <a:prstGeom prst="rect">
            <a:avLst/>
          </a:prstGeom>
          <a:gradFill flip="none" rotWithShape="1">
            <a:gsLst>
              <a:gs pos="0">
                <a:schemeClr val="bg1">
                  <a:alpha val="0"/>
                </a:schemeClr>
              </a:gs>
              <a:gs pos="50000">
                <a:schemeClr val="bg2">
                  <a:lumMod val="90000"/>
                  <a:alpha val="75000"/>
                </a:schemeClr>
              </a:gs>
              <a:gs pos="100000">
                <a:schemeClr val="bg1">
                  <a:alpha val="0"/>
                </a:schemeClr>
              </a:gs>
            </a:gsLst>
            <a:lin ang="5400000" scaled="1"/>
            <a:tileRect/>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684000" tIns="91440" rtlCol="0" anchor="t" anchorCtr="0"/>
          <a:lstStyle/>
          <a:p>
            <a:r>
              <a:rPr lang="sl-SI" sz="1400">
                <a:solidFill>
                  <a:schemeClr val="accent2"/>
                </a:solidFill>
                <a:latin typeface="Gill Sans MT" pitchFamily="34" charset="0"/>
              </a:rPr>
              <a:t>Knjiga tožibaba nič ne ovinkari.</a:t>
            </a:r>
          </a:p>
          <a:p>
            <a:r>
              <a:rPr lang="sl-SI" sz="1400">
                <a:solidFill>
                  <a:schemeClr val="accent2"/>
                </a:solidFill>
                <a:latin typeface="Gill Sans MT" pitchFamily="34" charset="0"/>
              </a:rPr>
              <a:t>V njej se najdemo vsi – mladi, stari.</a:t>
            </a:r>
          </a:p>
          <a:p>
            <a:r>
              <a:rPr lang="sl-SI" sz="1400">
                <a:solidFill>
                  <a:schemeClr val="accent2"/>
                </a:solidFill>
                <a:latin typeface="Gill Sans MT" pitchFamily="34" charset="0"/>
              </a:rPr>
              <a:t>Mišičasti mačoti srepega pogleda,</a:t>
            </a:r>
          </a:p>
          <a:p>
            <a:r>
              <a:rPr lang="sl-SI" sz="1400">
                <a:solidFill>
                  <a:schemeClr val="accent2"/>
                </a:solidFill>
                <a:latin typeface="Gill Sans MT" pitchFamily="34" charset="0"/>
              </a:rPr>
              <a:t>vzgojiteljice prve klase – prvega razreda.</a:t>
            </a:r>
          </a:p>
          <a:p>
            <a:r>
              <a:rPr lang="sl-SI" sz="1400">
                <a:solidFill>
                  <a:schemeClr val="accent2"/>
                </a:solidFill>
                <a:latin typeface="Gill Sans MT" pitchFamily="34" charset="0"/>
              </a:rPr>
              <a:t>Tipitopi dame</a:t>
            </a:r>
          </a:p>
          <a:p>
            <a:r>
              <a:rPr lang="sl-SI" sz="1400">
                <a:solidFill>
                  <a:schemeClr val="accent2"/>
                </a:solidFill>
                <a:latin typeface="Gill Sans MT" pitchFamily="34" charset="0"/>
              </a:rPr>
              <a:t>kot iz reklame,</a:t>
            </a:r>
          </a:p>
          <a:p>
            <a:r>
              <a:rPr lang="sl-SI" sz="1400">
                <a:solidFill>
                  <a:schemeClr val="accent2"/>
                </a:solidFill>
                <a:latin typeface="Gill Sans MT" pitchFamily="34" charset="0"/>
              </a:rPr>
              <a:t>učenjaki – taki in taki,</a:t>
            </a:r>
          </a:p>
          <a:p>
            <a:r>
              <a:rPr lang="sl-SI" sz="1400">
                <a:solidFill>
                  <a:schemeClr val="accent2"/>
                </a:solidFill>
                <a:latin typeface="Gill Sans MT" pitchFamily="34" charset="0"/>
              </a:rPr>
              <a:t>deklice s strumnimi koraki.</a:t>
            </a:r>
          </a:p>
          <a:p>
            <a:r>
              <a:rPr lang="sl-SI" sz="1400">
                <a:solidFill>
                  <a:schemeClr val="accent2"/>
                </a:solidFill>
                <a:latin typeface="Gill Sans MT" pitchFamily="34" charset="0"/>
              </a:rPr>
              <a:t>Vse to je le fasada!</a:t>
            </a:r>
          </a:p>
          <a:p>
            <a:r>
              <a:rPr lang="sl-SI" sz="1400">
                <a:solidFill>
                  <a:schemeClr val="accent2"/>
                </a:solidFill>
                <a:latin typeface="Gill Sans MT" pitchFamily="34" charset="0"/>
              </a:rPr>
              <a:t>Ozrite se okrog v namalane obraze. Taka je navada.</a:t>
            </a:r>
          </a:p>
          <a:p>
            <a:r>
              <a:rPr lang="sl-SI" sz="1400">
                <a:solidFill>
                  <a:schemeClr val="accent2"/>
                </a:solidFill>
                <a:latin typeface="Gill Sans MT" pitchFamily="34" charset="0"/>
              </a:rPr>
              <a:t>Iščete popolnost? Zaman.</a:t>
            </a:r>
          </a:p>
          <a:p>
            <a:r>
              <a:rPr lang="sl-SI" sz="1400">
                <a:solidFill>
                  <a:schemeClr val="accent2"/>
                </a:solidFill>
                <a:latin typeface="Gill Sans MT" pitchFamily="34" charset="0"/>
              </a:rPr>
              <a:t>Kot bi gledal skozi Facebooka ekran: malo realen, malo zlagan.</a:t>
            </a:r>
          </a:p>
          <a:p>
            <a:r>
              <a:rPr lang="sl-SI" sz="1400">
                <a:solidFill>
                  <a:schemeClr val="accent2"/>
                </a:solidFill>
                <a:latin typeface="Gill Sans MT" pitchFamily="34" charset="0"/>
              </a:rPr>
              <a:t> </a:t>
            </a:r>
            <a:endParaRPr lang="sl-SI" sz="1400" dirty="0" smtClean="0">
              <a:solidFill>
                <a:schemeClr val="accent2"/>
              </a:solidFill>
              <a:latin typeface="Gill Sans MT" pitchFamily="34" charset="0"/>
            </a:endParaRPr>
          </a:p>
        </p:txBody>
      </p:sp>
      <p:sp>
        <p:nvSpPr>
          <p:cNvPr id="18" name="Rectangle 17"/>
          <p:cNvSpPr/>
          <p:nvPr/>
        </p:nvSpPr>
        <p:spPr>
          <a:xfrm>
            <a:off x="2502793" y="3046576"/>
            <a:ext cx="3340359" cy="3720990"/>
          </a:xfrm>
          <a:prstGeom prst="rect">
            <a:avLst/>
          </a:prstGeom>
          <a:gradFill flip="none" rotWithShape="1">
            <a:gsLst>
              <a:gs pos="0">
                <a:schemeClr val="bg1">
                  <a:alpha val="0"/>
                </a:schemeClr>
              </a:gs>
              <a:gs pos="50000">
                <a:schemeClr val="bg2">
                  <a:lumMod val="90000"/>
                  <a:alpha val="75000"/>
                </a:schemeClr>
              </a:gs>
              <a:gs pos="100000">
                <a:schemeClr val="bg1">
                  <a:alpha val="0"/>
                </a:schemeClr>
              </a:gs>
            </a:gsLst>
            <a:lin ang="5400000" scaled="1"/>
            <a:tileRect/>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684000" tIns="91440" rtlCol="0" anchor="t" anchorCtr="0"/>
          <a:lstStyle/>
          <a:p>
            <a:r>
              <a:rPr lang="sl-SI" sz="1200" dirty="0" smtClean="0">
                <a:solidFill>
                  <a:srgbClr val="00B050"/>
                </a:solidFill>
                <a:latin typeface="Gill Sans MT" pitchFamily="34" charset="0"/>
              </a:rPr>
              <a:t>Barvita </a:t>
            </a:r>
            <a:r>
              <a:rPr lang="sl-SI" sz="1200" dirty="0">
                <a:solidFill>
                  <a:srgbClr val="00B050"/>
                </a:solidFill>
                <a:latin typeface="Gill Sans MT" pitchFamily="34" charset="0"/>
              </a:rPr>
              <a:t>slikanica na začetku prikaže skupino resnih in urejenih ljudi v dvigalu. Ampak radovedna muha jih tudi po vrnitvi domov opazuje skozi ključavnice, ker jo zanima, kakšni so doma (ko mislijo, da jih nihče ne gleda).</a:t>
            </a:r>
          </a:p>
          <a:p>
            <a:r>
              <a:rPr lang="sl-SI" sz="1200" dirty="0" smtClean="0">
                <a:solidFill>
                  <a:srgbClr val="00B050"/>
                </a:solidFill>
                <a:latin typeface="Gill Sans MT" pitchFamily="34" charset="0"/>
              </a:rPr>
              <a:t>Duhovita </a:t>
            </a:r>
            <a:r>
              <a:rPr lang="sl-SI" sz="1200" dirty="0">
                <a:solidFill>
                  <a:srgbClr val="00B050"/>
                </a:solidFill>
                <a:latin typeface="Gill Sans MT" pitchFamily="34" charset="0"/>
              </a:rPr>
              <a:t>zgodba odpira možnost pogovora z otroki in mladostniki o tem, ali si upamo biti pristni, ali je znamenje neuspeha, če razkrijemo svoje slabosti in ponesrečene poskuse, kje je meja med urejenim videzom in prikrivanjem nečesa, za kar želimo, da drugi o nas ne bi nikoli izvedeli</a:t>
            </a:r>
            <a:r>
              <a:rPr lang="sl-SI" sz="1200" dirty="0" smtClean="0">
                <a:solidFill>
                  <a:srgbClr val="00B050"/>
                </a:solidFill>
                <a:latin typeface="Gill Sans MT" pitchFamily="34" charset="0"/>
              </a:rPr>
              <a:t>. </a:t>
            </a:r>
          </a:p>
          <a:p>
            <a:r>
              <a:rPr lang="sl-SI" sz="1200" dirty="0" smtClean="0">
                <a:solidFill>
                  <a:srgbClr val="00B050"/>
                </a:solidFill>
                <a:latin typeface="Gill Sans MT" pitchFamily="34" charset="0"/>
              </a:rPr>
              <a:t>Knjiga </a:t>
            </a:r>
            <a:r>
              <a:rPr lang="sl-SI" sz="1200" dirty="0">
                <a:solidFill>
                  <a:srgbClr val="00B050"/>
                </a:solidFill>
                <a:latin typeface="Gill Sans MT" pitchFamily="34" charset="0"/>
              </a:rPr>
              <a:t>je prejela nagrado "zlata hruška" za kakovostno otroško knjigo.</a:t>
            </a:r>
          </a:p>
        </p:txBody>
      </p:sp>
      <p:sp>
        <p:nvSpPr>
          <p:cNvPr id="20" name="Rectangle 19"/>
          <p:cNvSpPr/>
          <p:nvPr/>
        </p:nvSpPr>
        <p:spPr>
          <a:xfrm>
            <a:off x="424543" y="3059430"/>
            <a:ext cx="2667000" cy="3810000"/>
          </a:xfrm>
          <a:prstGeom prst="rect">
            <a:avLst/>
          </a:prstGeom>
          <a:gradFill flip="none" rotWithShape="1">
            <a:gsLst>
              <a:gs pos="0">
                <a:schemeClr val="bg1">
                  <a:alpha val="0"/>
                </a:schemeClr>
              </a:gs>
              <a:gs pos="50000">
                <a:schemeClr val="bg2">
                  <a:lumMod val="90000"/>
                  <a:alpha val="75000"/>
                </a:schemeClr>
              </a:gs>
              <a:gs pos="100000">
                <a:schemeClr val="bg1">
                  <a:alpha val="0"/>
                </a:schemeClr>
              </a:gs>
            </a:gsLst>
            <a:lin ang="5400000" scaled="1"/>
            <a:tileRect/>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684000" tIns="91440" rtlCol="0" anchor="t" anchorCtr="0"/>
          <a:lstStyle/>
          <a:p>
            <a:r>
              <a:rPr lang="sl-SI" sz="2200" dirty="0" smtClean="0">
                <a:solidFill>
                  <a:prstClr val="white">
                    <a:lumMod val="50000"/>
                  </a:prstClr>
                </a:solidFill>
                <a:latin typeface="Gill Sans MT" pitchFamily="34" charset="0"/>
              </a:rPr>
              <a:t>podbesedilo</a:t>
            </a:r>
          </a:p>
          <a:p>
            <a:endParaRPr lang="sl-SI" sz="2400" dirty="0">
              <a:solidFill>
                <a:prstClr val="white">
                  <a:lumMod val="50000"/>
                </a:prstClr>
              </a:solidFill>
              <a:latin typeface="Gill Sans MT" pitchFamily="34" charset="0"/>
            </a:endParaRPr>
          </a:p>
        </p:txBody>
      </p:sp>
      <p:sp>
        <p:nvSpPr>
          <p:cNvPr id="6" name="Rectangle 5"/>
          <p:cNvSpPr/>
          <p:nvPr/>
        </p:nvSpPr>
        <p:spPr>
          <a:xfrm>
            <a:off x="381000" y="2133600"/>
            <a:ext cx="2667000" cy="914400"/>
          </a:xfrm>
          <a:prstGeom prst="rect">
            <a:avLst/>
          </a:prstGeom>
          <a:gradFill flip="none" rotWithShape="1">
            <a:gsLst>
              <a:gs pos="32000">
                <a:schemeClr val="bg2"/>
              </a:gs>
              <a:gs pos="100000">
                <a:schemeClr val="bg2">
                  <a:lumMod val="75000"/>
                </a:schemeClr>
              </a:gs>
            </a:gsLst>
            <a:lin ang="5400000" scaled="1"/>
            <a:tileRect/>
          </a:gradFill>
          <a:ln w="12700">
            <a:gradFill flip="none" rotWithShape="1">
              <a:gsLst>
                <a:gs pos="0">
                  <a:schemeClr val="bg1"/>
                </a:gs>
                <a:gs pos="100000">
                  <a:schemeClr val="bg1">
                    <a:lumMod val="75000"/>
                  </a:schemeClr>
                </a:gs>
              </a:gsLst>
              <a:lin ang="16200000" scaled="1"/>
              <a:tileRect/>
            </a:gradFill>
          </a:ln>
          <a:effectLst>
            <a:glow rad="63500">
              <a:schemeClr val="bg1">
                <a:lumMod val="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914400" rtlCol="0" anchor="ctr"/>
          <a:lstStyle/>
          <a:p>
            <a:r>
              <a:rPr lang="sl-SI" dirty="0" smtClean="0">
                <a:solidFill>
                  <a:srgbClr val="FF0000"/>
                </a:solidFill>
                <a:latin typeface="Gill Sans MT" pitchFamily="34" charset="0"/>
              </a:rPr>
              <a:t>Knjiga </a:t>
            </a:r>
            <a:r>
              <a:rPr lang="sl-SI" dirty="0" err="1" smtClean="0">
                <a:solidFill>
                  <a:srgbClr val="FF0000"/>
                </a:solidFill>
                <a:latin typeface="Gill Sans MT" pitchFamily="34" charset="0"/>
              </a:rPr>
              <a:t>tožibaba</a:t>
            </a:r>
            <a:endParaRPr lang="sl-SI" dirty="0">
              <a:solidFill>
                <a:srgbClr val="FF0000"/>
              </a:solidFill>
              <a:latin typeface="Gill Sans MT" pitchFamily="34" charset="0"/>
            </a:endParaRPr>
          </a:p>
        </p:txBody>
      </p:sp>
      <p:sp>
        <p:nvSpPr>
          <p:cNvPr id="8" name="TextBox 7"/>
          <p:cNvSpPr txBox="1"/>
          <p:nvPr/>
        </p:nvSpPr>
        <p:spPr>
          <a:xfrm>
            <a:off x="381000" y="2133600"/>
            <a:ext cx="685800" cy="861774"/>
          </a:xfrm>
          <a:prstGeom prst="rect">
            <a:avLst/>
          </a:prstGeom>
          <a:noFill/>
        </p:spPr>
        <p:txBody>
          <a:bodyPr wrap="square" rtlCol="0">
            <a:spAutoFit/>
          </a:bodyPr>
          <a:lstStyle/>
          <a:p>
            <a:pPr algn="ctr"/>
            <a:r>
              <a:rPr lang="en-US" sz="5000" dirty="0" smtClean="0">
                <a:solidFill>
                  <a:srgbClr val="EEECE1">
                    <a:lumMod val="75000"/>
                  </a:srgbClr>
                </a:solidFill>
                <a:latin typeface="Calisto MT" pitchFamily="18" charset="0"/>
              </a:rPr>
              <a:t>1</a:t>
            </a:r>
            <a:endParaRPr lang="en-US" sz="5000" dirty="0">
              <a:solidFill>
                <a:srgbClr val="EEECE1">
                  <a:lumMod val="75000"/>
                </a:srgbClr>
              </a:solidFill>
              <a:latin typeface="Calisto MT" pitchFamily="18" charset="0"/>
            </a:endParaRPr>
          </a:p>
        </p:txBody>
      </p:sp>
      <p:cxnSp>
        <p:nvCxnSpPr>
          <p:cNvPr id="10" name="Straight Connector 9"/>
          <p:cNvCxnSpPr/>
          <p:nvPr/>
        </p:nvCxnSpPr>
        <p:spPr>
          <a:xfrm rot="5400000">
            <a:off x="724694" y="2590006"/>
            <a:ext cx="685800" cy="1588"/>
          </a:xfrm>
          <a:prstGeom prst="line">
            <a:avLst/>
          </a:prstGeom>
          <a:ln w="31750">
            <a:solidFill>
              <a:srgbClr val="FFFFFF"/>
            </a:solidFill>
            <a:prstDash val="sysDot"/>
          </a:ln>
        </p:spPr>
        <p:style>
          <a:lnRef idx="1">
            <a:schemeClr val="accent1"/>
          </a:lnRef>
          <a:fillRef idx="0">
            <a:schemeClr val="accent1"/>
          </a:fillRef>
          <a:effectRef idx="0">
            <a:schemeClr val="accent1"/>
          </a:effectRef>
          <a:fontRef idx="minor">
            <a:schemeClr val="tx1"/>
          </a:fontRef>
        </p:style>
      </p:cxnSp>
      <p:pic>
        <p:nvPicPr>
          <p:cNvPr id="7" name="Picture 6" descr="10739110_rattlesnakeledge.jpg"/>
          <p:cNvPicPr>
            <a:picLocks noChangeAspect="1"/>
          </p:cNvPicPr>
          <p:nvPr/>
        </p:nvPicPr>
        <p:blipFill>
          <a:blip r:embed="rId3" cstate="print"/>
          <a:srcRect/>
          <a:stretch>
            <a:fillRect/>
          </a:stretch>
        </p:blipFill>
        <p:spPr>
          <a:xfrm>
            <a:off x="381000" y="609600"/>
            <a:ext cx="8382000" cy="1351935"/>
          </a:xfrm>
          <a:prstGeom prst="rect">
            <a:avLst/>
          </a:prstGeom>
          <a:gradFill flip="none" rotWithShape="1">
            <a:gsLst>
              <a:gs pos="32000">
                <a:schemeClr val="bg2"/>
              </a:gs>
              <a:gs pos="100000">
                <a:schemeClr val="bg2">
                  <a:lumMod val="75000"/>
                </a:schemeClr>
              </a:gs>
            </a:gsLst>
            <a:lin ang="5400000" scaled="1"/>
            <a:tileRect/>
          </a:gradFill>
          <a:ln w="12700">
            <a:gradFill flip="none" rotWithShape="1">
              <a:gsLst>
                <a:gs pos="0">
                  <a:schemeClr val="bg1"/>
                </a:gs>
                <a:gs pos="100000">
                  <a:schemeClr val="bg1">
                    <a:lumMod val="75000"/>
                  </a:schemeClr>
                </a:gs>
              </a:gsLst>
              <a:lin ang="16200000" scaled="1"/>
              <a:tileRect/>
            </a:gradFill>
          </a:ln>
          <a:effectLst>
            <a:glow rad="63500">
              <a:schemeClr val="bg1">
                <a:lumMod val="75000"/>
                <a:alpha val="40000"/>
              </a:schemeClr>
            </a:glow>
          </a:effectLst>
        </p:spPr>
      </p:pic>
      <p:sp>
        <p:nvSpPr>
          <p:cNvPr id="11" name="Rectangle 10"/>
          <p:cNvSpPr/>
          <p:nvPr/>
        </p:nvSpPr>
        <p:spPr>
          <a:xfrm>
            <a:off x="3194499" y="2135024"/>
            <a:ext cx="2667000" cy="914400"/>
          </a:xfrm>
          <a:prstGeom prst="rect">
            <a:avLst/>
          </a:prstGeom>
          <a:gradFill flip="none" rotWithShape="1">
            <a:gsLst>
              <a:gs pos="32000">
                <a:schemeClr val="bg2"/>
              </a:gs>
              <a:gs pos="100000">
                <a:schemeClr val="bg2">
                  <a:lumMod val="75000"/>
                </a:schemeClr>
              </a:gs>
            </a:gsLst>
            <a:lin ang="5400000" scaled="1"/>
            <a:tileRect/>
          </a:gradFill>
          <a:ln w="12700">
            <a:gradFill flip="none" rotWithShape="1">
              <a:gsLst>
                <a:gs pos="0">
                  <a:schemeClr val="bg1"/>
                </a:gs>
                <a:gs pos="100000">
                  <a:schemeClr val="bg1">
                    <a:lumMod val="75000"/>
                  </a:schemeClr>
                </a:gs>
              </a:gsLst>
              <a:lin ang="16200000" scaled="1"/>
              <a:tileRect/>
            </a:gradFill>
          </a:ln>
          <a:effectLst>
            <a:glow rad="63500">
              <a:schemeClr val="bg1">
                <a:lumMod val="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914400" rtlCol="0" anchor="ctr"/>
          <a:lstStyle/>
          <a:p>
            <a:r>
              <a:rPr lang="sl-SI" sz="2200" dirty="0" smtClean="0">
                <a:solidFill>
                  <a:schemeClr val="accent6">
                    <a:lumMod val="75000"/>
                  </a:schemeClr>
                </a:solidFill>
                <a:latin typeface="Gill Sans MT" pitchFamily="34" charset="0"/>
              </a:rPr>
              <a:t>O KNJIGI</a:t>
            </a:r>
            <a:endParaRPr lang="sl-SI" sz="2200" dirty="0">
              <a:solidFill>
                <a:schemeClr val="accent6">
                  <a:lumMod val="75000"/>
                </a:schemeClr>
              </a:solidFill>
              <a:latin typeface="Gill Sans MT" pitchFamily="34" charset="0"/>
            </a:endParaRPr>
          </a:p>
        </p:txBody>
      </p:sp>
      <p:sp>
        <p:nvSpPr>
          <p:cNvPr id="12" name="TextBox 11"/>
          <p:cNvSpPr txBox="1"/>
          <p:nvPr/>
        </p:nvSpPr>
        <p:spPr>
          <a:xfrm>
            <a:off x="3235036" y="2133600"/>
            <a:ext cx="685800" cy="861774"/>
          </a:xfrm>
          <a:prstGeom prst="rect">
            <a:avLst/>
          </a:prstGeom>
          <a:noFill/>
        </p:spPr>
        <p:txBody>
          <a:bodyPr wrap="square" rtlCol="0">
            <a:spAutoFit/>
          </a:bodyPr>
          <a:lstStyle/>
          <a:p>
            <a:pPr algn="ctr"/>
            <a:r>
              <a:rPr lang="en-US" sz="5000" dirty="0" smtClean="0">
                <a:solidFill>
                  <a:srgbClr val="EEECE1">
                    <a:lumMod val="75000"/>
                  </a:srgbClr>
                </a:solidFill>
                <a:latin typeface="Calisto MT" pitchFamily="18" charset="0"/>
              </a:rPr>
              <a:t>2</a:t>
            </a:r>
            <a:endParaRPr lang="en-US" sz="5000" dirty="0">
              <a:solidFill>
                <a:srgbClr val="EEECE1">
                  <a:lumMod val="75000"/>
                </a:srgbClr>
              </a:solidFill>
              <a:latin typeface="Calisto MT" pitchFamily="18" charset="0"/>
            </a:endParaRPr>
          </a:p>
        </p:txBody>
      </p:sp>
      <p:cxnSp>
        <p:nvCxnSpPr>
          <p:cNvPr id="13" name="Straight Connector 12"/>
          <p:cNvCxnSpPr/>
          <p:nvPr/>
        </p:nvCxnSpPr>
        <p:spPr>
          <a:xfrm rot="5400000">
            <a:off x="3578730" y="2590006"/>
            <a:ext cx="685800" cy="1588"/>
          </a:xfrm>
          <a:prstGeom prst="line">
            <a:avLst/>
          </a:prstGeom>
          <a:ln w="31750">
            <a:solidFill>
              <a:srgbClr val="FFFFFF"/>
            </a:solidFill>
            <a:prstDash val="sysDot"/>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6096000" y="2133600"/>
            <a:ext cx="2667000" cy="914400"/>
          </a:xfrm>
          <a:prstGeom prst="rect">
            <a:avLst/>
          </a:prstGeom>
          <a:gradFill flip="none" rotWithShape="1">
            <a:gsLst>
              <a:gs pos="32000">
                <a:schemeClr val="bg2"/>
              </a:gs>
              <a:gs pos="100000">
                <a:schemeClr val="bg2">
                  <a:lumMod val="75000"/>
                </a:schemeClr>
              </a:gs>
            </a:gsLst>
            <a:lin ang="5400000" scaled="1"/>
            <a:tileRect/>
          </a:gradFill>
          <a:ln w="12700">
            <a:gradFill flip="none" rotWithShape="1">
              <a:gsLst>
                <a:gs pos="0">
                  <a:schemeClr val="bg1"/>
                </a:gs>
                <a:gs pos="100000">
                  <a:schemeClr val="bg1">
                    <a:lumMod val="75000"/>
                  </a:schemeClr>
                </a:gs>
              </a:gsLst>
              <a:lin ang="16200000" scaled="1"/>
              <a:tileRect/>
            </a:gradFill>
          </a:ln>
          <a:effectLst>
            <a:glow rad="63500">
              <a:schemeClr val="bg1">
                <a:lumMod val="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914400" rtlCol="0" anchor="ctr"/>
          <a:lstStyle/>
          <a:p>
            <a:r>
              <a:rPr lang="sl-SI" sz="2200" dirty="0" smtClean="0">
                <a:solidFill>
                  <a:schemeClr val="accent6">
                    <a:lumMod val="50000"/>
                  </a:schemeClr>
                </a:solidFill>
                <a:latin typeface="Gill Sans MT" pitchFamily="34" charset="0"/>
              </a:rPr>
              <a:t>IZ KNJIGE</a:t>
            </a:r>
            <a:endParaRPr lang="sl-SI" sz="2200" dirty="0">
              <a:solidFill>
                <a:schemeClr val="accent6">
                  <a:lumMod val="50000"/>
                </a:schemeClr>
              </a:solidFill>
              <a:latin typeface="Gill Sans MT" pitchFamily="34" charset="0"/>
            </a:endParaRPr>
          </a:p>
        </p:txBody>
      </p:sp>
      <p:sp>
        <p:nvSpPr>
          <p:cNvPr id="16" name="TextBox 15"/>
          <p:cNvSpPr txBox="1"/>
          <p:nvPr/>
        </p:nvSpPr>
        <p:spPr>
          <a:xfrm>
            <a:off x="6096000" y="2133600"/>
            <a:ext cx="685800" cy="861774"/>
          </a:xfrm>
          <a:prstGeom prst="rect">
            <a:avLst/>
          </a:prstGeom>
          <a:noFill/>
        </p:spPr>
        <p:txBody>
          <a:bodyPr wrap="square" rtlCol="0">
            <a:spAutoFit/>
          </a:bodyPr>
          <a:lstStyle/>
          <a:p>
            <a:pPr algn="ctr"/>
            <a:r>
              <a:rPr lang="en-US" sz="5000" dirty="0" smtClean="0">
                <a:solidFill>
                  <a:srgbClr val="EEECE1">
                    <a:lumMod val="75000"/>
                  </a:srgbClr>
                </a:solidFill>
                <a:latin typeface="Calisto MT" pitchFamily="18" charset="0"/>
              </a:rPr>
              <a:t>3</a:t>
            </a:r>
            <a:endParaRPr lang="en-US" sz="5000" dirty="0">
              <a:solidFill>
                <a:srgbClr val="EEECE1">
                  <a:lumMod val="75000"/>
                </a:srgbClr>
              </a:solidFill>
              <a:latin typeface="Calisto MT" pitchFamily="18" charset="0"/>
            </a:endParaRPr>
          </a:p>
        </p:txBody>
      </p:sp>
      <p:cxnSp>
        <p:nvCxnSpPr>
          <p:cNvPr id="17" name="Straight Connector 16"/>
          <p:cNvCxnSpPr/>
          <p:nvPr/>
        </p:nvCxnSpPr>
        <p:spPr>
          <a:xfrm rot="5400000">
            <a:off x="6439694" y="2590006"/>
            <a:ext cx="685800" cy="1588"/>
          </a:xfrm>
          <a:prstGeom prst="line">
            <a:avLst/>
          </a:prstGeom>
          <a:ln w="31750">
            <a:solidFill>
              <a:srgbClr val="FFFFFF"/>
            </a:solidFill>
            <a:prstDash val="sysDot"/>
          </a:ln>
        </p:spPr>
        <p:style>
          <a:lnRef idx="1">
            <a:schemeClr val="accent1"/>
          </a:lnRef>
          <a:fillRef idx="0">
            <a:schemeClr val="accent1"/>
          </a:fillRef>
          <a:effectRef idx="0">
            <a:schemeClr val="accent1"/>
          </a:effectRef>
          <a:fontRef idx="minor">
            <a:schemeClr val="tx1"/>
          </a:fontRef>
        </p:style>
      </p:cxnSp>
      <p:pic>
        <p:nvPicPr>
          <p:cNvPr id="2" name="Slika 1"/>
          <p:cNvPicPr>
            <a:picLocks noChangeAspect="1"/>
          </p:cNvPicPr>
          <p:nvPr/>
        </p:nvPicPr>
        <p:blipFill>
          <a:blip r:embed="rId4"/>
          <a:stretch>
            <a:fillRect/>
          </a:stretch>
        </p:blipFill>
        <p:spPr>
          <a:xfrm>
            <a:off x="381000" y="555550"/>
            <a:ext cx="8382000" cy="1405985"/>
          </a:xfrm>
          <a:prstGeom prst="rect">
            <a:avLst/>
          </a:prstGeom>
        </p:spPr>
      </p:pic>
      <p:pic>
        <p:nvPicPr>
          <p:cNvPr id="3" name="Slika 2"/>
          <p:cNvPicPr>
            <a:picLocks noChangeAspect="1"/>
          </p:cNvPicPr>
          <p:nvPr/>
        </p:nvPicPr>
        <p:blipFill>
          <a:blip r:embed="rId5"/>
          <a:stretch>
            <a:fillRect/>
          </a:stretch>
        </p:blipFill>
        <p:spPr>
          <a:xfrm>
            <a:off x="424544" y="587812"/>
            <a:ext cx="1555168" cy="1409701"/>
          </a:xfrm>
          <a:prstGeom prst="rect">
            <a:avLst/>
          </a:prstGeom>
        </p:spPr>
      </p:pic>
      <p:pic>
        <p:nvPicPr>
          <p:cNvPr id="4" name="Slika 3"/>
          <p:cNvPicPr>
            <a:picLocks noChangeAspect="1"/>
          </p:cNvPicPr>
          <p:nvPr/>
        </p:nvPicPr>
        <p:blipFill>
          <a:blip r:embed="rId5"/>
          <a:stretch>
            <a:fillRect/>
          </a:stretch>
        </p:blipFill>
        <p:spPr>
          <a:xfrm>
            <a:off x="3209293" y="555550"/>
            <a:ext cx="1650740" cy="1405985"/>
          </a:xfrm>
          <a:prstGeom prst="rect">
            <a:avLst/>
          </a:prstGeom>
        </p:spPr>
      </p:pic>
      <p:pic>
        <p:nvPicPr>
          <p:cNvPr id="22" name="Slika 21"/>
          <p:cNvPicPr>
            <a:picLocks noChangeAspect="1"/>
          </p:cNvPicPr>
          <p:nvPr/>
        </p:nvPicPr>
        <p:blipFill>
          <a:blip r:embed="rId6"/>
          <a:stretch>
            <a:fillRect/>
          </a:stretch>
        </p:blipFill>
        <p:spPr>
          <a:xfrm>
            <a:off x="6036167" y="632007"/>
            <a:ext cx="1488161" cy="1327192"/>
          </a:xfrm>
          <a:prstGeom prst="rect">
            <a:avLst/>
          </a:prstGeom>
        </p:spPr>
      </p:pic>
      <p:pic>
        <p:nvPicPr>
          <p:cNvPr id="9" name="Slika 8"/>
          <p:cNvPicPr>
            <a:picLocks noChangeAspect="1"/>
          </p:cNvPicPr>
          <p:nvPr/>
        </p:nvPicPr>
        <p:blipFill>
          <a:blip r:embed="rId7"/>
          <a:stretch>
            <a:fillRect/>
          </a:stretch>
        </p:blipFill>
        <p:spPr>
          <a:xfrm>
            <a:off x="370500" y="3167439"/>
            <a:ext cx="2677500" cy="3494137"/>
          </a:xfrm>
          <a:prstGeom prst="rect">
            <a:avLst/>
          </a:prstGeom>
        </p:spPr>
      </p:pic>
    </p:spTree>
    <p:extLst>
      <p:ext uri="{BB962C8B-B14F-4D97-AF65-F5344CB8AC3E}">
        <p14:creationId xmlns:p14="http://schemas.microsoft.com/office/powerpoint/2010/main" val="1132411079"/>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chemeClr val="bg2"/>
            </a:gs>
          </a:gsLst>
          <a:path path="circle">
            <a:fillToRect l="50000" t="50000" r="50000" b="50000"/>
          </a:path>
        </a:gradFill>
        <a:effectLst/>
      </p:bgPr>
    </p:bg>
    <p:spTree>
      <p:nvGrpSpPr>
        <p:cNvPr id="1" name=""/>
        <p:cNvGrpSpPr/>
        <p:nvPr/>
      </p:nvGrpSpPr>
      <p:grpSpPr>
        <a:xfrm>
          <a:off x="0" y="0"/>
          <a:ext cx="0" cy="0"/>
          <a:chOff x="0" y="0"/>
          <a:chExt cx="0" cy="0"/>
        </a:xfrm>
      </p:grpSpPr>
      <p:sp>
        <p:nvSpPr>
          <p:cNvPr id="14" name="Rectangle 13"/>
          <p:cNvSpPr/>
          <p:nvPr/>
        </p:nvSpPr>
        <p:spPr>
          <a:xfrm>
            <a:off x="5436096" y="3132885"/>
            <a:ext cx="3326904" cy="3759405"/>
          </a:xfrm>
          <a:prstGeom prst="rect">
            <a:avLst/>
          </a:prstGeom>
          <a:gradFill flip="none" rotWithShape="1">
            <a:gsLst>
              <a:gs pos="0">
                <a:schemeClr val="bg1">
                  <a:alpha val="0"/>
                </a:schemeClr>
              </a:gs>
              <a:gs pos="50000">
                <a:schemeClr val="bg2">
                  <a:lumMod val="90000"/>
                  <a:alpha val="75000"/>
                </a:schemeClr>
              </a:gs>
              <a:gs pos="100000">
                <a:schemeClr val="bg1">
                  <a:alpha val="0"/>
                </a:schemeClr>
              </a:gs>
            </a:gsLst>
            <a:lin ang="5400000" scaled="1"/>
            <a:tileRect/>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684000" tIns="91440" rtlCol="0" anchor="t" anchorCtr="0"/>
          <a:lstStyle/>
          <a:p>
            <a:r>
              <a:rPr lang="sl-SI" sz="1400" dirty="0">
                <a:solidFill>
                  <a:schemeClr val="accent2"/>
                </a:solidFill>
                <a:latin typeface="Gill Sans MT" pitchFamily="34" charset="0"/>
              </a:rPr>
              <a:t>Slikanica je namenjena </a:t>
            </a:r>
            <a:r>
              <a:rPr lang="sl-SI" sz="1400" dirty="0" smtClean="0">
                <a:solidFill>
                  <a:schemeClr val="accent2"/>
                </a:solidFill>
                <a:latin typeface="Gill Sans MT" pitchFamily="34" charset="0"/>
              </a:rPr>
              <a:t>otrokom, </a:t>
            </a:r>
            <a:r>
              <a:rPr lang="sl-SI" sz="1400" dirty="0">
                <a:solidFill>
                  <a:schemeClr val="accent2"/>
                </a:solidFill>
                <a:latin typeface="Gill Sans MT" pitchFamily="34" charset="0"/>
              </a:rPr>
              <a:t>ki jim pravljice berejo </a:t>
            </a:r>
            <a:r>
              <a:rPr lang="sl-SI" sz="1400" dirty="0" smtClean="0">
                <a:solidFill>
                  <a:schemeClr val="accent2"/>
                </a:solidFill>
                <a:latin typeface="Gill Sans MT" pitchFamily="34" charset="0"/>
              </a:rPr>
              <a:t>starši. </a:t>
            </a:r>
            <a:r>
              <a:rPr lang="sl-SI" sz="1400" dirty="0">
                <a:solidFill>
                  <a:schemeClr val="accent2"/>
                </a:solidFill>
                <a:latin typeface="Gill Sans MT" pitchFamily="34" charset="0"/>
              </a:rPr>
              <a:t>Zaradi velikih tiskanih črk, oblikovanih, kot se jih otroci učijo po učnem načrtu, pa je dobra izbira tudi za prvo samostojno branje v prvem triletju osnovne šole. Besedilo je jasno in prilagojeno razvojni stopnji otrok. Ilustracije so izdelane v čudoviti </a:t>
            </a:r>
            <a:r>
              <a:rPr lang="sl-SI" sz="1400" dirty="0" err="1">
                <a:solidFill>
                  <a:schemeClr val="accent2"/>
                </a:solidFill>
                <a:latin typeface="Gill Sans MT" pitchFamily="34" charset="0"/>
              </a:rPr>
              <a:t>kolažni</a:t>
            </a:r>
            <a:r>
              <a:rPr lang="sl-SI" sz="1400" dirty="0">
                <a:solidFill>
                  <a:schemeClr val="accent2"/>
                </a:solidFill>
                <a:latin typeface="Gill Sans MT" pitchFamily="34" charset="0"/>
              </a:rPr>
              <a:t> tehniki, ki ustvari občutek globine v slikah. Otroci uživajo ob poslušanju zgodbe in gledanju motivov na slikah, po branju pa se lahko s starši </a:t>
            </a:r>
            <a:r>
              <a:rPr lang="sl-SI" sz="1400" dirty="0" smtClean="0">
                <a:solidFill>
                  <a:schemeClr val="accent2"/>
                </a:solidFill>
                <a:latin typeface="Gill Sans MT" pitchFamily="34" charset="0"/>
              </a:rPr>
              <a:t>pogovorijo </a:t>
            </a:r>
            <a:r>
              <a:rPr lang="sl-SI" sz="1400" dirty="0">
                <a:solidFill>
                  <a:schemeClr val="accent2"/>
                </a:solidFill>
                <a:latin typeface="Gill Sans MT" pitchFamily="34" charset="0"/>
              </a:rPr>
              <a:t>o premagovanju strahu.</a:t>
            </a:r>
            <a:endParaRPr lang="sl-SI" sz="1400" dirty="0" smtClean="0">
              <a:solidFill>
                <a:schemeClr val="accent2"/>
              </a:solidFill>
              <a:latin typeface="Gill Sans MT" pitchFamily="34" charset="0"/>
            </a:endParaRPr>
          </a:p>
        </p:txBody>
      </p:sp>
      <p:sp>
        <p:nvSpPr>
          <p:cNvPr id="18" name="Rectangle 17"/>
          <p:cNvSpPr/>
          <p:nvPr/>
        </p:nvSpPr>
        <p:spPr>
          <a:xfrm>
            <a:off x="2521140" y="3137010"/>
            <a:ext cx="3340359" cy="3720990"/>
          </a:xfrm>
          <a:prstGeom prst="rect">
            <a:avLst/>
          </a:prstGeom>
          <a:gradFill flip="none" rotWithShape="1">
            <a:gsLst>
              <a:gs pos="0">
                <a:schemeClr val="bg1">
                  <a:alpha val="0"/>
                </a:schemeClr>
              </a:gs>
              <a:gs pos="50000">
                <a:schemeClr val="bg2">
                  <a:lumMod val="90000"/>
                  <a:alpha val="75000"/>
                </a:schemeClr>
              </a:gs>
              <a:gs pos="100000">
                <a:schemeClr val="bg1">
                  <a:alpha val="0"/>
                </a:schemeClr>
              </a:gs>
            </a:gsLst>
            <a:lin ang="5400000" scaled="1"/>
            <a:tileRect/>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684000" tIns="91440" rtlCol="0" anchor="t" anchorCtr="0"/>
          <a:lstStyle/>
          <a:p>
            <a:r>
              <a:rPr lang="sl-SI" sz="1200" dirty="0">
                <a:solidFill>
                  <a:srgbClr val="00B050"/>
                </a:solidFill>
                <a:latin typeface="Gill Sans MT" pitchFamily="34" charset="0"/>
              </a:rPr>
              <a:t>Vsakogar od nas je kdaj strah teme, grmenja, pajkov, kač, samote ali česa drugega</a:t>
            </a:r>
            <a:r>
              <a:rPr lang="sl-SI" sz="1200" dirty="0" smtClean="0">
                <a:solidFill>
                  <a:srgbClr val="00B050"/>
                </a:solidFill>
                <a:latin typeface="Gill Sans MT" pitchFamily="34" charset="0"/>
              </a:rPr>
              <a:t>. Strah </a:t>
            </a:r>
            <a:r>
              <a:rPr lang="sl-SI" sz="1200" dirty="0">
                <a:solidFill>
                  <a:srgbClr val="00B050"/>
                </a:solidFill>
                <a:latin typeface="Gill Sans MT" pitchFamily="34" charset="0"/>
              </a:rPr>
              <a:t>je naš zaveznik, saj nas obvaruje pred nevarnostjo.</a:t>
            </a:r>
          </a:p>
          <a:p>
            <a:r>
              <a:rPr lang="sl-SI" sz="1200" dirty="0">
                <a:solidFill>
                  <a:srgbClr val="00B050"/>
                </a:solidFill>
                <a:latin typeface="Gill Sans MT" pitchFamily="34" charset="0"/>
              </a:rPr>
              <a:t>Kadar nas preveč prevzame, pa nas lahko ohromi. Zato je dobro poznati tehnike, kako posamezne strahove preseči.</a:t>
            </a:r>
          </a:p>
          <a:p>
            <a:endParaRPr lang="sl-SI" sz="1200" dirty="0" smtClean="0">
              <a:solidFill>
                <a:srgbClr val="00B050"/>
              </a:solidFill>
              <a:latin typeface="Gill Sans MT" pitchFamily="34" charset="0"/>
            </a:endParaRPr>
          </a:p>
          <a:p>
            <a:r>
              <a:rPr lang="sl-SI" sz="1200" dirty="0" smtClean="0">
                <a:solidFill>
                  <a:srgbClr val="00B050"/>
                </a:solidFill>
                <a:latin typeface="Gill Sans MT" pitchFamily="34" charset="0"/>
              </a:rPr>
              <a:t>V </a:t>
            </a:r>
            <a:r>
              <a:rPr lang="sl-SI" sz="1200" dirty="0">
                <a:solidFill>
                  <a:srgbClr val="00B050"/>
                </a:solidFill>
                <a:latin typeface="Gill Sans MT" pitchFamily="34" charset="0"/>
              </a:rPr>
              <a:t>slikanici Strah me je sta moči združili avtorica Barbara Lekše in otroška psihoterapevtka Anja Kurent. Na začetku so predstavljeni pogosti strahovi, v nadaljevanju pa ponujeni napotki, kako jih premagati</a:t>
            </a:r>
            <a:r>
              <a:rPr lang="sl-SI" sz="1200" dirty="0" smtClean="0">
                <a:solidFill>
                  <a:srgbClr val="00B050"/>
                </a:solidFill>
                <a:latin typeface="Gill Sans MT" pitchFamily="34" charset="0"/>
              </a:rPr>
              <a:t>.</a:t>
            </a:r>
            <a:endParaRPr lang="sl-SI" sz="1200" dirty="0">
              <a:solidFill>
                <a:srgbClr val="00B050"/>
              </a:solidFill>
              <a:latin typeface="Gill Sans MT" pitchFamily="34" charset="0"/>
            </a:endParaRPr>
          </a:p>
        </p:txBody>
      </p:sp>
      <p:sp>
        <p:nvSpPr>
          <p:cNvPr id="20" name="Rectangle 19"/>
          <p:cNvSpPr/>
          <p:nvPr/>
        </p:nvSpPr>
        <p:spPr>
          <a:xfrm>
            <a:off x="424543" y="3059430"/>
            <a:ext cx="2667000" cy="3810000"/>
          </a:xfrm>
          <a:prstGeom prst="rect">
            <a:avLst/>
          </a:prstGeom>
          <a:gradFill flip="none" rotWithShape="1">
            <a:gsLst>
              <a:gs pos="0">
                <a:schemeClr val="bg1">
                  <a:alpha val="0"/>
                </a:schemeClr>
              </a:gs>
              <a:gs pos="50000">
                <a:schemeClr val="bg2">
                  <a:lumMod val="90000"/>
                  <a:alpha val="75000"/>
                </a:schemeClr>
              </a:gs>
              <a:gs pos="100000">
                <a:schemeClr val="bg1">
                  <a:alpha val="0"/>
                </a:schemeClr>
              </a:gs>
            </a:gsLst>
            <a:lin ang="5400000" scaled="1"/>
            <a:tileRect/>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684000" tIns="91440" rtlCol="0" anchor="t" anchorCtr="0"/>
          <a:lstStyle/>
          <a:p>
            <a:r>
              <a:rPr lang="sl-SI" sz="2200" dirty="0" smtClean="0">
                <a:solidFill>
                  <a:prstClr val="white">
                    <a:lumMod val="50000"/>
                  </a:prstClr>
                </a:solidFill>
                <a:latin typeface="Gill Sans MT" pitchFamily="34" charset="0"/>
              </a:rPr>
              <a:t>podbesedilo</a:t>
            </a:r>
          </a:p>
          <a:p>
            <a:endParaRPr lang="sl-SI" sz="2400" dirty="0">
              <a:solidFill>
                <a:prstClr val="white">
                  <a:lumMod val="50000"/>
                </a:prstClr>
              </a:solidFill>
              <a:latin typeface="Gill Sans MT" pitchFamily="34" charset="0"/>
            </a:endParaRPr>
          </a:p>
        </p:txBody>
      </p:sp>
      <p:sp>
        <p:nvSpPr>
          <p:cNvPr id="6" name="Rectangle 5"/>
          <p:cNvSpPr/>
          <p:nvPr/>
        </p:nvSpPr>
        <p:spPr>
          <a:xfrm>
            <a:off x="381000" y="2133600"/>
            <a:ext cx="2667000" cy="914400"/>
          </a:xfrm>
          <a:prstGeom prst="rect">
            <a:avLst/>
          </a:prstGeom>
          <a:gradFill flip="none" rotWithShape="1">
            <a:gsLst>
              <a:gs pos="32000">
                <a:schemeClr val="bg2"/>
              </a:gs>
              <a:gs pos="100000">
                <a:schemeClr val="bg2">
                  <a:lumMod val="75000"/>
                </a:schemeClr>
              </a:gs>
            </a:gsLst>
            <a:lin ang="5400000" scaled="1"/>
            <a:tileRect/>
          </a:gradFill>
          <a:ln w="12700">
            <a:gradFill flip="none" rotWithShape="1">
              <a:gsLst>
                <a:gs pos="0">
                  <a:schemeClr val="bg1"/>
                </a:gs>
                <a:gs pos="100000">
                  <a:schemeClr val="bg1">
                    <a:lumMod val="75000"/>
                  </a:schemeClr>
                </a:gs>
              </a:gsLst>
              <a:lin ang="16200000" scaled="1"/>
              <a:tileRect/>
            </a:gradFill>
          </a:ln>
          <a:effectLst>
            <a:glow rad="63500">
              <a:schemeClr val="bg1">
                <a:lumMod val="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914400" rtlCol="0" anchor="ctr"/>
          <a:lstStyle/>
          <a:p>
            <a:r>
              <a:rPr lang="sl-SI" dirty="0" smtClean="0">
                <a:solidFill>
                  <a:srgbClr val="FF0000"/>
                </a:solidFill>
                <a:latin typeface="Gill Sans MT" pitchFamily="34" charset="0"/>
              </a:rPr>
              <a:t>Strah me je</a:t>
            </a:r>
            <a:endParaRPr lang="sl-SI" dirty="0">
              <a:solidFill>
                <a:srgbClr val="FF0000"/>
              </a:solidFill>
              <a:latin typeface="Gill Sans MT" pitchFamily="34" charset="0"/>
            </a:endParaRPr>
          </a:p>
        </p:txBody>
      </p:sp>
      <p:sp>
        <p:nvSpPr>
          <p:cNvPr id="8" name="TextBox 7"/>
          <p:cNvSpPr txBox="1"/>
          <p:nvPr/>
        </p:nvSpPr>
        <p:spPr>
          <a:xfrm>
            <a:off x="381000" y="2133600"/>
            <a:ext cx="685800" cy="861774"/>
          </a:xfrm>
          <a:prstGeom prst="rect">
            <a:avLst/>
          </a:prstGeom>
          <a:noFill/>
        </p:spPr>
        <p:txBody>
          <a:bodyPr wrap="square" rtlCol="0">
            <a:spAutoFit/>
          </a:bodyPr>
          <a:lstStyle/>
          <a:p>
            <a:pPr algn="ctr"/>
            <a:r>
              <a:rPr lang="en-US" sz="5000" dirty="0" smtClean="0">
                <a:solidFill>
                  <a:srgbClr val="EEECE1">
                    <a:lumMod val="75000"/>
                  </a:srgbClr>
                </a:solidFill>
                <a:latin typeface="Calisto MT" pitchFamily="18" charset="0"/>
              </a:rPr>
              <a:t>1</a:t>
            </a:r>
            <a:endParaRPr lang="en-US" sz="5000" dirty="0">
              <a:solidFill>
                <a:srgbClr val="EEECE1">
                  <a:lumMod val="75000"/>
                </a:srgbClr>
              </a:solidFill>
              <a:latin typeface="Calisto MT" pitchFamily="18" charset="0"/>
            </a:endParaRPr>
          </a:p>
        </p:txBody>
      </p:sp>
      <p:cxnSp>
        <p:nvCxnSpPr>
          <p:cNvPr id="10" name="Straight Connector 9"/>
          <p:cNvCxnSpPr/>
          <p:nvPr/>
        </p:nvCxnSpPr>
        <p:spPr>
          <a:xfrm rot="5400000">
            <a:off x="724694" y="2590006"/>
            <a:ext cx="685800" cy="1588"/>
          </a:xfrm>
          <a:prstGeom prst="line">
            <a:avLst/>
          </a:prstGeom>
          <a:ln w="31750">
            <a:solidFill>
              <a:srgbClr val="FFFFFF"/>
            </a:solidFill>
            <a:prstDash val="sysDot"/>
          </a:ln>
        </p:spPr>
        <p:style>
          <a:lnRef idx="1">
            <a:schemeClr val="accent1"/>
          </a:lnRef>
          <a:fillRef idx="0">
            <a:schemeClr val="accent1"/>
          </a:fillRef>
          <a:effectRef idx="0">
            <a:schemeClr val="accent1"/>
          </a:effectRef>
          <a:fontRef idx="minor">
            <a:schemeClr val="tx1"/>
          </a:fontRef>
        </p:style>
      </p:cxnSp>
      <p:pic>
        <p:nvPicPr>
          <p:cNvPr id="7" name="Picture 6" descr="10739110_rattlesnakeledge.jpg"/>
          <p:cNvPicPr>
            <a:picLocks noChangeAspect="1"/>
          </p:cNvPicPr>
          <p:nvPr/>
        </p:nvPicPr>
        <p:blipFill>
          <a:blip r:embed="rId3" cstate="print"/>
          <a:srcRect/>
          <a:stretch>
            <a:fillRect/>
          </a:stretch>
        </p:blipFill>
        <p:spPr>
          <a:xfrm>
            <a:off x="381000" y="609600"/>
            <a:ext cx="8382000" cy="1351935"/>
          </a:xfrm>
          <a:prstGeom prst="rect">
            <a:avLst/>
          </a:prstGeom>
          <a:gradFill flip="none" rotWithShape="1">
            <a:gsLst>
              <a:gs pos="32000">
                <a:schemeClr val="bg2"/>
              </a:gs>
              <a:gs pos="100000">
                <a:schemeClr val="bg2">
                  <a:lumMod val="75000"/>
                </a:schemeClr>
              </a:gs>
            </a:gsLst>
            <a:lin ang="5400000" scaled="1"/>
            <a:tileRect/>
          </a:gradFill>
          <a:ln w="12700">
            <a:gradFill flip="none" rotWithShape="1">
              <a:gsLst>
                <a:gs pos="0">
                  <a:schemeClr val="bg1"/>
                </a:gs>
                <a:gs pos="100000">
                  <a:schemeClr val="bg1">
                    <a:lumMod val="75000"/>
                  </a:schemeClr>
                </a:gs>
              </a:gsLst>
              <a:lin ang="16200000" scaled="1"/>
              <a:tileRect/>
            </a:gradFill>
          </a:ln>
          <a:effectLst>
            <a:glow rad="63500">
              <a:schemeClr val="bg1">
                <a:lumMod val="75000"/>
                <a:alpha val="40000"/>
              </a:schemeClr>
            </a:glow>
          </a:effectLst>
        </p:spPr>
      </p:pic>
      <p:sp>
        <p:nvSpPr>
          <p:cNvPr id="11" name="Rectangle 10"/>
          <p:cNvSpPr/>
          <p:nvPr/>
        </p:nvSpPr>
        <p:spPr>
          <a:xfrm>
            <a:off x="3194499" y="2135024"/>
            <a:ext cx="2667000" cy="914400"/>
          </a:xfrm>
          <a:prstGeom prst="rect">
            <a:avLst/>
          </a:prstGeom>
          <a:gradFill flip="none" rotWithShape="1">
            <a:gsLst>
              <a:gs pos="32000">
                <a:schemeClr val="bg2"/>
              </a:gs>
              <a:gs pos="100000">
                <a:schemeClr val="bg2">
                  <a:lumMod val="75000"/>
                </a:schemeClr>
              </a:gs>
            </a:gsLst>
            <a:lin ang="5400000" scaled="1"/>
            <a:tileRect/>
          </a:gradFill>
          <a:ln w="12700">
            <a:gradFill flip="none" rotWithShape="1">
              <a:gsLst>
                <a:gs pos="0">
                  <a:schemeClr val="bg1"/>
                </a:gs>
                <a:gs pos="100000">
                  <a:schemeClr val="bg1">
                    <a:lumMod val="75000"/>
                  </a:schemeClr>
                </a:gs>
              </a:gsLst>
              <a:lin ang="16200000" scaled="1"/>
              <a:tileRect/>
            </a:gradFill>
          </a:ln>
          <a:effectLst>
            <a:glow rad="63500">
              <a:schemeClr val="bg1">
                <a:lumMod val="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914400" rtlCol="0" anchor="ctr"/>
          <a:lstStyle/>
          <a:p>
            <a:r>
              <a:rPr lang="sl-SI" sz="2200" dirty="0" smtClean="0">
                <a:solidFill>
                  <a:schemeClr val="accent6">
                    <a:lumMod val="75000"/>
                  </a:schemeClr>
                </a:solidFill>
                <a:latin typeface="Gill Sans MT" pitchFamily="34" charset="0"/>
              </a:rPr>
              <a:t>O KNJIGI</a:t>
            </a:r>
            <a:endParaRPr lang="sl-SI" sz="2200" dirty="0">
              <a:solidFill>
                <a:schemeClr val="accent6">
                  <a:lumMod val="75000"/>
                </a:schemeClr>
              </a:solidFill>
              <a:latin typeface="Gill Sans MT" pitchFamily="34" charset="0"/>
            </a:endParaRPr>
          </a:p>
        </p:txBody>
      </p:sp>
      <p:sp>
        <p:nvSpPr>
          <p:cNvPr id="12" name="TextBox 11"/>
          <p:cNvSpPr txBox="1"/>
          <p:nvPr/>
        </p:nvSpPr>
        <p:spPr>
          <a:xfrm>
            <a:off x="3235036" y="2133600"/>
            <a:ext cx="685800" cy="861774"/>
          </a:xfrm>
          <a:prstGeom prst="rect">
            <a:avLst/>
          </a:prstGeom>
          <a:noFill/>
        </p:spPr>
        <p:txBody>
          <a:bodyPr wrap="square" rtlCol="0">
            <a:spAutoFit/>
          </a:bodyPr>
          <a:lstStyle/>
          <a:p>
            <a:pPr algn="ctr"/>
            <a:r>
              <a:rPr lang="en-US" sz="5000" dirty="0" smtClean="0">
                <a:solidFill>
                  <a:srgbClr val="EEECE1">
                    <a:lumMod val="75000"/>
                  </a:srgbClr>
                </a:solidFill>
                <a:latin typeface="Calisto MT" pitchFamily="18" charset="0"/>
              </a:rPr>
              <a:t>2</a:t>
            </a:r>
            <a:endParaRPr lang="en-US" sz="5000" dirty="0">
              <a:solidFill>
                <a:srgbClr val="EEECE1">
                  <a:lumMod val="75000"/>
                </a:srgbClr>
              </a:solidFill>
              <a:latin typeface="Calisto MT" pitchFamily="18" charset="0"/>
            </a:endParaRPr>
          </a:p>
        </p:txBody>
      </p:sp>
      <p:cxnSp>
        <p:nvCxnSpPr>
          <p:cNvPr id="13" name="Straight Connector 12"/>
          <p:cNvCxnSpPr/>
          <p:nvPr/>
        </p:nvCxnSpPr>
        <p:spPr>
          <a:xfrm rot="5400000">
            <a:off x="3578730" y="2590006"/>
            <a:ext cx="685800" cy="1588"/>
          </a:xfrm>
          <a:prstGeom prst="line">
            <a:avLst/>
          </a:prstGeom>
          <a:ln w="31750">
            <a:solidFill>
              <a:srgbClr val="FFFFFF"/>
            </a:solidFill>
            <a:prstDash val="sysDot"/>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6096000" y="2133600"/>
            <a:ext cx="2667000" cy="914400"/>
          </a:xfrm>
          <a:prstGeom prst="rect">
            <a:avLst/>
          </a:prstGeom>
          <a:gradFill flip="none" rotWithShape="1">
            <a:gsLst>
              <a:gs pos="32000">
                <a:schemeClr val="bg2"/>
              </a:gs>
              <a:gs pos="100000">
                <a:schemeClr val="bg2">
                  <a:lumMod val="75000"/>
                </a:schemeClr>
              </a:gs>
            </a:gsLst>
            <a:lin ang="5400000" scaled="1"/>
            <a:tileRect/>
          </a:gradFill>
          <a:ln w="12700">
            <a:gradFill flip="none" rotWithShape="1">
              <a:gsLst>
                <a:gs pos="0">
                  <a:schemeClr val="bg1"/>
                </a:gs>
                <a:gs pos="100000">
                  <a:schemeClr val="bg1">
                    <a:lumMod val="75000"/>
                  </a:schemeClr>
                </a:gs>
              </a:gsLst>
              <a:lin ang="16200000" scaled="1"/>
              <a:tileRect/>
            </a:gradFill>
          </a:ln>
          <a:effectLst>
            <a:glow rad="63500">
              <a:schemeClr val="bg1">
                <a:lumMod val="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914400" rtlCol="0" anchor="ctr"/>
          <a:lstStyle/>
          <a:p>
            <a:r>
              <a:rPr lang="sl-SI" sz="2200" dirty="0" smtClean="0">
                <a:solidFill>
                  <a:schemeClr val="accent6">
                    <a:lumMod val="50000"/>
                  </a:schemeClr>
                </a:solidFill>
                <a:latin typeface="Gill Sans MT" pitchFamily="34" charset="0"/>
              </a:rPr>
              <a:t>IZ KNJIGE</a:t>
            </a:r>
            <a:endParaRPr lang="sl-SI" sz="2200" dirty="0">
              <a:solidFill>
                <a:schemeClr val="accent6">
                  <a:lumMod val="50000"/>
                </a:schemeClr>
              </a:solidFill>
              <a:latin typeface="Gill Sans MT" pitchFamily="34" charset="0"/>
            </a:endParaRPr>
          </a:p>
        </p:txBody>
      </p:sp>
      <p:sp>
        <p:nvSpPr>
          <p:cNvPr id="16" name="TextBox 15"/>
          <p:cNvSpPr txBox="1"/>
          <p:nvPr/>
        </p:nvSpPr>
        <p:spPr>
          <a:xfrm>
            <a:off x="6096000" y="2133600"/>
            <a:ext cx="685800" cy="861774"/>
          </a:xfrm>
          <a:prstGeom prst="rect">
            <a:avLst/>
          </a:prstGeom>
          <a:noFill/>
        </p:spPr>
        <p:txBody>
          <a:bodyPr wrap="square" rtlCol="0">
            <a:spAutoFit/>
          </a:bodyPr>
          <a:lstStyle/>
          <a:p>
            <a:pPr algn="ctr"/>
            <a:r>
              <a:rPr lang="en-US" sz="5000" dirty="0" smtClean="0">
                <a:solidFill>
                  <a:srgbClr val="EEECE1">
                    <a:lumMod val="75000"/>
                  </a:srgbClr>
                </a:solidFill>
                <a:latin typeface="Calisto MT" pitchFamily="18" charset="0"/>
              </a:rPr>
              <a:t>3</a:t>
            </a:r>
            <a:endParaRPr lang="en-US" sz="5000" dirty="0">
              <a:solidFill>
                <a:srgbClr val="EEECE1">
                  <a:lumMod val="75000"/>
                </a:srgbClr>
              </a:solidFill>
              <a:latin typeface="Calisto MT" pitchFamily="18" charset="0"/>
            </a:endParaRPr>
          </a:p>
        </p:txBody>
      </p:sp>
      <p:cxnSp>
        <p:nvCxnSpPr>
          <p:cNvPr id="17" name="Straight Connector 16"/>
          <p:cNvCxnSpPr/>
          <p:nvPr/>
        </p:nvCxnSpPr>
        <p:spPr>
          <a:xfrm rot="5400000">
            <a:off x="6439694" y="2590006"/>
            <a:ext cx="685800" cy="1588"/>
          </a:xfrm>
          <a:prstGeom prst="line">
            <a:avLst/>
          </a:prstGeom>
          <a:ln w="31750">
            <a:solidFill>
              <a:srgbClr val="FFFFFF"/>
            </a:solidFill>
            <a:prstDash val="sysDot"/>
          </a:ln>
        </p:spPr>
        <p:style>
          <a:lnRef idx="1">
            <a:schemeClr val="accent1"/>
          </a:lnRef>
          <a:fillRef idx="0">
            <a:schemeClr val="accent1"/>
          </a:fillRef>
          <a:effectRef idx="0">
            <a:schemeClr val="accent1"/>
          </a:effectRef>
          <a:fontRef idx="minor">
            <a:schemeClr val="tx1"/>
          </a:fontRef>
        </p:style>
      </p:cxnSp>
      <p:pic>
        <p:nvPicPr>
          <p:cNvPr id="2" name="Slika 1"/>
          <p:cNvPicPr>
            <a:picLocks noChangeAspect="1"/>
          </p:cNvPicPr>
          <p:nvPr/>
        </p:nvPicPr>
        <p:blipFill>
          <a:blip r:embed="rId4"/>
          <a:stretch>
            <a:fillRect/>
          </a:stretch>
        </p:blipFill>
        <p:spPr>
          <a:xfrm>
            <a:off x="381000" y="555550"/>
            <a:ext cx="8382000" cy="1405985"/>
          </a:xfrm>
          <a:prstGeom prst="rect">
            <a:avLst/>
          </a:prstGeom>
        </p:spPr>
      </p:pic>
      <p:pic>
        <p:nvPicPr>
          <p:cNvPr id="3" name="Slika 2"/>
          <p:cNvPicPr>
            <a:picLocks noChangeAspect="1"/>
          </p:cNvPicPr>
          <p:nvPr/>
        </p:nvPicPr>
        <p:blipFill>
          <a:blip r:embed="rId5"/>
          <a:stretch>
            <a:fillRect/>
          </a:stretch>
        </p:blipFill>
        <p:spPr>
          <a:xfrm>
            <a:off x="424544" y="587812"/>
            <a:ext cx="1555168" cy="1409701"/>
          </a:xfrm>
          <a:prstGeom prst="rect">
            <a:avLst/>
          </a:prstGeom>
        </p:spPr>
      </p:pic>
      <p:pic>
        <p:nvPicPr>
          <p:cNvPr id="4" name="Slika 3"/>
          <p:cNvPicPr>
            <a:picLocks noChangeAspect="1"/>
          </p:cNvPicPr>
          <p:nvPr/>
        </p:nvPicPr>
        <p:blipFill>
          <a:blip r:embed="rId5"/>
          <a:stretch>
            <a:fillRect/>
          </a:stretch>
        </p:blipFill>
        <p:spPr>
          <a:xfrm>
            <a:off x="3209293" y="555550"/>
            <a:ext cx="1650740" cy="1405985"/>
          </a:xfrm>
          <a:prstGeom prst="rect">
            <a:avLst/>
          </a:prstGeom>
        </p:spPr>
      </p:pic>
      <p:pic>
        <p:nvPicPr>
          <p:cNvPr id="22" name="Slika 21"/>
          <p:cNvPicPr>
            <a:picLocks noChangeAspect="1"/>
          </p:cNvPicPr>
          <p:nvPr/>
        </p:nvPicPr>
        <p:blipFill>
          <a:blip r:embed="rId6"/>
          <a:stretch>
            <a:fillRect/>
          </a:stretch>
        </p:blipFill>
        <p:spPr>
          <a:xfrm>
            <a:off x="6036167" y="632007"/>
            <a:ext cx="1488161" cy="1327192"/>
          </a:xfrm>
          <a:prstGeom prst="rect">
            <a:avLst/>
          </a:prstGeom>
        </p:spPr>
      </p:pic>
      <p:pic>
        <p:nvPicPr>
          <p:cNvPr id="5" name="Slika 4"/>
          <p:cNvPicPr>
            <a:picLocks noChangeAspect="1"/>
          </p:cNvPicPr>
          <p:nvPr/>
        </p:nvPicPr>
        <p:blipFill>
          <a:blip r:embed="rId7"/>
          <a:stretch>
            <a:fillRect/>
          </a:stretch>
        </p:blipFill>
        <p:spPr>
          <a:xfrm>
            <a:off x="254576" y="3171511"/>
            <a:ext cx="2849777" cy="2849777"/>
          </a:xfrm>
          <a:prstGeom prst="rect">
            <a:avLst/>
          </a:prstGeom>
        </p:spPr>
      </p:pic>
    </p:spTree>
    <p:extLst>
      <p:ext uri="{BB962C8B-B14F-4D97-AF65-F5344CB8AC3E}">
        <p14:creationId xmlns:p14="http://schemas.microsoft.com/office/powerpoint/2010/main" val="1592570568"/>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chemeClr val="bg2"/>
            </a:gs>
          </a:gsLst>
          <a:path path="circle">
            <a:fillToRect l="50000" t="50000" r="50000" b="50000"/>
          </a:path>
        </a:gradFill>
        <a:effectLst/>
      </p:bgPr>
    </p:bg>
    <p:spTree>
      <p:nvGrpSpPr>
        <p:cNvPr id="1" name=""/>
        <p:cNvGrpSpPr/>
        <p:nvPr/>
      </p:nvGrpSpPr>
      <p:grpSpPr>
        <a:xfrm>
          <a:off x="0" y="0"/>
          <a:ext cx="0" cy="0"/>
          <a:chOff x="0" y="0"/>
          <a:chExt cx="0" cy="0"/>
        </a:xfrm>
      </p:grpSpPr>
      <p:sp>
        <p:nvSpPr>
          <p:cNvPr id="14" name="Rectangle 13"/>
          <p:cNvSpPr/>
          <p:nvPr/>
        </p:nvSpPr>
        <p:spPr>
          <a:xfrm>
            <a:off x="5436096" y="3132885"/>
            <a:ext cx="3326904" cy="3759405"/>
          </a:xfrm>
          <a:prstGeom prst="rect">
            <a:avLst/>
          </a:prstGeom>
          <a:gradFill flip="none" rotWithShape="1">
            <a:gsLst>
              <a:gs pos="0">
                <a:schemeClr val="bg1">
                  <a:alpha val="0"/>
                </a:schemeClr>
              </a:gs>
              <a:gs pos="50000">
                <a:schemeClr val="bg2">
                  <a:lumMod val="90000"/>
                  <a:alpha val="75000"/>
                </a:schemeClr>
              </a:gs>
              <a:gs pos="100000">
                <a:schemeClr val="bg1">
                  <a:alpha val="0"/>
                </a:schemeClr>
              </a:gs>
            </a:gsLst>
            <a:lin ang="5400000" scaled="1"/>
            <a:tileRect/>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684000" tIns="91440" rtlCol="0" anchor="t" anchorCtr="0"/>
          <a:lstStyle/>
          <a:p>
            <a:endParaRPr lang="sl-SI" sz="1400" dirty="0" smtClean="0">
              <a:solidFill>
                <a:schemeClr val="accent2"/>
              </a:solidFill>
              <a:latin typeface="Gill Sans MT" pitchFamily="34" charset="0"/>
            </a:endParaRPr>
          </a:p>
        </p:txBody>
      </p:sp>
      <p:sp>
        <p:nvSpPr>
          <p:cNvPr id="18" name="Rectangle 17"/>
          <p:cNvSpPr/>
          <p:nvPr/>
        </p:nvSpPr>
        <p:spPr>
          <a:xfrm>
            <a:off x="2521140" y="3137010"/>
            <a:ext cx="3340359" cy="3720990"/>
          </a:xfrm>
          <a:prstGeom prst="rect">
            <a:avLst/>
          </a:prstGeom>
          <a:gradFill flip="none" rotWithShape="1">
            <a:gsLst>
              <a:gs pos="0">
                <a:schemeClr val="bg1">
                  <a:alpha val="0"/>
                </a:schemeClr>
              </a:gs>
              <a:gs pos="50000">
                <a:schemeClr val="bg2">
                  <a:lumMod val="90000"/>
                  <a:alpha val="75000"/>
                </a:schemeClr>
              </a:gs>
              <a:gs pos="100000">
                <a:schemeClr val="bg1">
                  <a:alpha val="0"/>
                </a:schemeClr>
              </a:gs>
            </a:gsLst>
            <a:lin ang="5400000" scaled="1"/>
            <a:tileRect/>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684000" tIns="91440" rtlCol="0" anchor="t" anchorCtr="0"/>
          <a:lstStyle/>
          <a:p>
            <a:r>
              <a:rPr lang="sl-SI" sz="1200">
                <a:solidFill>
                  <a:srgbClr val="00B050"/>
                </a:solidFill>
                <a:latin typeface="Gill Sans MT" pitchFamily="34" charset="0"/>
              </a:rPr>
              <a:t>Antonton je čuden patron, ki vse dela po svoje. Priljubljeni hrvaški klasik Grigor Vitez in avtor Zrcalca je pred mnogimi leti njegove nenavadne podvige opisal v verzih, ki so zdaj k veličastnemu likovnemu dosežku navdihnili Tomislava Torjanca</a:t>
            </a:r>
            <a:endParaRPr lang="sl-SI" sz="1200" dirty="0">
              <a:solidFill>
                <a:srgbClr val="00B050"/>
              </a:solidFill>
              <a:latin typeface="Gill Sans MT" pitchFamily="34" charset="0"/>
            </a:endParaRPr>
          </a:p>
        </p:txBody>
      </p:sp>
      <p:sp>
        <p:nvSpPr>
          <p:cNvPr id="20" name="Rectangle 19"/>
          <p:cNvSpPr/>
          <p:nvPr/>
        </p:nvSpPr>
        <p:spPr>
          <a:xfrm>
            <a:off x="424543" y="3059430"/>
            <a:ext cx="2667000" cy="3810000"/>
          </a:xfrm>
          <a:prstGeom prst="rect">
            <a:avLst/>
          </a:prstGeom>
          <a:gradFill flip="none" rotWithShape="1">
            <a:gsLst>
              <a:gs pos="0">
                <a:schemeClr val="bg1">
                  <a:alpha val="0"/>
                </a:schemeClr>
              </a:gs>
              <a:gs pos="50000">
                <a:schemeClr val="bg2">
                  <a:lumMod val="90000"/>
                  <a:alpha val="75000"/>
                </a:schemeClr>
              </a:gs>
              <a:gs pos="100000">
                <a:schemeClr val="bg1">
                  <a:alpha val="0"/>
                </a:schemeClr>
              </a:gs>
            </a:gsLst>
            <a:lin ang="5400000" scaled="1"/>
            <a:tileRect/>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684000" tIns="91440" rtlCol="0" anchor="t" anchorCtr="0"/>
          <a:lstStyle/>
          <a:p>
            <a:r>
              <a:rPr lang="sl-SI" sz="2200" dirty="0" smtClean="0">
                <a:solidFill>
                  <a:prstClr val="white">
                    <a:lumMod val="50000"/>
                  </a:prstClr>
                </a:solidFill>
                <a:latin typeface="Gill Sans MT" pitchFamily="34" charset="0"/>
              </a:rPr>
              <a:t>podbesedilo</a:t>
            </a:r>
          </a:p>
          <a:p>
            <a:endParaRPr lang="sl-SI" sz="2400" dirty="0">
              <a:solidFill>
                <a:prstClr val="white">
                  <a:lumMod val="50000"/>
                </a:prstClr>
              </a:solidFill>
              <a:latin typeface="Gill Sans MT" pitchFamily="34" charset="0"/>
            </a:endParaRPr>
          </a:p>
        </p:txBody>
      </p:sp>
      <p:sp>
        <p:nvSpPr>
          <p:cNvPr id="6" name="Rectangle 5"/>
          <p:cNvSpPr/>
          <p:nvPr/>
        </p:nvSpPr>
        <p:spPr>
          <a:xfrm>
            <a:off x="381000" y="2133600"/>
            <a:ext cx="2667000" cy="914400"/>
          </a:xfrm>
          <a:prstGeom prst="rect">
            <a:avLst/>
          </a:prstGeom>
          <a:gradFill flip="none" rotWithShape="1">
            <a:gsLst>
              <a:gs pos="32000">
                <a:schemeClr val="bg2"/>
              </a:gs>
              <a:gs pos="100000">
                <a:schemeClr val="bg2">
                  <a:lumMod val="75000"/>
                </a:schemeClr>
              </a:gs>
            </a:gsLst>
            <a:lin ang="5400000" scaled="1"/>
            <a:tileRect/>
          </a:gradFill>
          <a:ln w="12700">
            <a:gradFill flip="none" rotWithShape="1">
              <a:gsLst>
                <a:gs pos="0">
                  <a:schemeClr val="bg1"/>
                </a:gs>
                <a:gs pos="100000">
                  <a:schemeClr val="bg1">
                    <a:lumMod val="75000"/>
                  </a:schemeClr>
                </a:gs>
              </a:gsLst>
              <a:lin ang="16200000" scaled="1"/>
              <a:tileRect/>
            </a:gradFill>
          </a:ln>
          <a:effectLst>
            <a:glow rad="63500">
              <a:schemeClr val="bg1">
                <a:lumMod val="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914400" rtlCol="0" anchor="ctr"/>
          <a:lstStyle/>
          <a:p>
            <a:r>
              <a:rPr lang="sl-SI" dirty="0" err="1" smtClean="0">
                <a:solidFill>
                  <a:srgbClr val="FF0000"/>
                </a:solidFill>
                <a:latin typeface="Gill Sans MT" pitchFamily="34" charset="0"/>
              </a:rPr>
              <a:t>Antonton</a:t>
            </a:r>
            <a:endParaRPr lang="sl-SI" dirty="0">
              <a:solidFill>
                <a:srgbClr val="FF0000"/>
              </a:solidFill>
              <a:latin typeface="Gill Sans MT" pitchFamily="34" charset="0"/>
            </a:endParaRPr>
          </a:p>
        </p:txBody>
      </p:sp>
      <p:sp>
        <p:nvSpPr>
          <p:cNvPr id="8" name="TextBox 7"/>
          <p:cNvSpPr txBox="1"/>
          <p:nvPr/>
        </p:nvSpPr>
        <p:spPr>
          <a:xfrm>
            <a:off x="381000" y="2133600"/>
            <a:ext cx="685800" cy="861774"/>
          </a:xfrm>
          <a:prstGeom prst="rect">
            <a:avLst/>
          </a:prstGeom>
          <a:noFill/>
        </p:spPr>
        <p:txBody>
          <a:bodyPr wrap="square" rtlCol="0">
            <a:spAutoFit/>
          </a:bodyPr>
          <a:lstStyle/>
          <a:p>
            <a:pPr algn="ctr"/>
            <a:r>
              <a:rPr lang="en-US" sz="5000" dirty="0" smtClean="0">
                <a:solidFill>
                  <a:srgbClr val="EEECE1">
                    <a:lumMod val="75000"/>
                  </a:srgbClr>
                </a:solidFill>
                <a:latin typeface="Calisto MT" pitchFamily="18" charset="0"/>
              </a:rPr>
              <a:t>1</a:t>
            </a:r>
            <a:endParaRPr lang="en-US" sz="5000" dirty="0">
              <a:solidFill>
                <a:srgbClr val="EEECE1">
                  <a:lumMod val="75000"/>
                </a:srgbClr>
              </a:solidFill>
              <a:latin typeface="Calisto MT" pitchFamily="18" charset="0"/>
            </a:endParaRPr>
          </a:p>
        </p:txBody>
      </p:sp>
      <p:cxnSp>
        <p:nvCxnSpPr>
          <p:cNvPr id="10" name="Straight Connector 9"/>
          <p:cNvCxnSpPr/>
          <p:nvPr/>
        </p:nvCxnSpPr>
        <p:spPr>
          <a:xfrm rot="5400000">
            <a:off x="724694" y="2590006"/>
            <a:ext cx="685800" cy="1588"/>
          </a:xfrm>
          <a:prstGeom prst="line">
            <a:avLst/>
          </a:prstGeom>
          <a:ln w="31750">
            <a:solidFill>
              <a:srgbClr val="FFFFFF"/>
            </a:solidFill>
            <a:prstDash val="sysDot"/>
          </a:ln>
        </p:spPr>
        <p:style>
          <a:lnRef idx="1">
            <a:schemeClr val="accent1"/>
          </a:lnRef>
          <a:fillRef idx="0">
            <a:schemeClr val="accent1"/>
          </a:fillRef>
          <a:effectRef idx="0">
            <a:schemeClr val="accent1"/>
          </a:effectRef>
          <a:fontRef idx="minor">
            <a:schemeClr val="tx1"/>
          </a:fontRef>
        </p:style>
      </p:cxnSp>
      <p:pic>
        <p:nvPicPr>
          <p:cNvPr id="7" name="Picture 6" descr="10739110_rattlesnakeledge.jpg"/>
          <p:cNvPicPr>
            <a:picLocks noChangeAspect="1"/>
          </p:cNvPicPr>
          <p:nvPr/>
        </p:nvPicPr>
        <p:blipFill>
          <a:blip r:embed="rId3" cstate="print"/>
          <a:srcRect/>
          <a:stretch>
            <a:fillRect/>
          </a:stretch>
        </p:blipFill>
        <p:spPr>
          <a:xfrm>
            <a:off x="381000" y="609600"/>
            <a:ext cx="8382000" cy="1351935"/>
          </a:xfrm>
          <a:prstGeom prst="rect">
            <a:avLst/>
          </a:prstGeom>
          <a:gradFill flip="none" rotWithShape="1">
            <a:gsLst>
              <a:gs pos="32000">
                <a:schemeClr val="bg2"/>
              </a:gs>
              <a:gs pos="100000">
                <a:schemeClr val="bg2">
                  <a:lumMod val="75000"/>
                </a:schemeClr>
              </a:gs>
            </a:gsLst>
            <a:lin ang="5400000" scaled="1"/>
            <a:tileRect/>
          </a:gradFill>
          <a:ln w="12700">
            <a:gradFill flip="none" rotWithShape="1">
              <a:gsLst>
                <a:gs pos="0">
                  <a:schemeClr val="bg1"/>
                </a:gs>
                <a:gs pos="100000">
                  <a:schemeClr val="bg1">
                    <a:lumMod val="75000"/>
                  </a:schemeClr>
                </a:gs>
              </a:gsLst>
              <a:lin ang="16200000" scaled="1"/>
              <a:tileRect/>
            </a:gradFill>
          </a:ln>
          <a:effectLst>
            <a:glow rad="63500">
              <a:schemeClr val="bg1">
                <a:lumMod val="75000"/>
                <a:alpha val="40000"/>
              </a:schemeClr>
            </a:glow>
          </a:effectLst>
        </p:spPr>
      </p:pic>
      <p:sp>
        <p:nvSpPr>
          <p:cNvPr id="11" name="Rectangle 10"/>
          <p:cNvSpPr/>
          <p:nvPr/>
        </p:nvSpPr>
        <p:spPr>
          <a:xfrm>
            <a:off x="3194499" y="2135024"/>
            <a:ext cx="2667000" cy="914400"/>
          </a:xfrm>
          <a:prstGeom prst="rect">
            <a:avLst/>
          </a:prstGeom>
          <a:gradFill flip="none" rotWithShape="1">
            <a:gsLst>
              <a:gs pos="32000">
                <a:schemeClr val="bg2"/>
              </a:gs>
              <a:gs pos="100000">
                <a:schemeClr val="bg2">
                  <a:lumMod val="75000"/>
                </a:schemeClr>
              </a:gs>
            </a:gsLst>
            <a:lin ang="5400000" scaled="1"/>
            <a:tileRect/>
          </a:gradFill>
          <a:ln w="12700">
            <a:gradFill flip="none" rotWithShape="1">
              <a:gsLst>
                <a:gs pos="0">
                  <a:schemeClr val="bg1"/>
                </a:gs>
                <a:gs pos="100000">
                  <a:schemeClr val="bg1">
                    <a:lumMod val="75000"/>
                  </a:schemeClr>
                </a:gs>
              </a:gsLst>
              <a:lin ang="16200000" scaled="1"/>
              <a:tileRect/>
            </a:gradFill>
          </a:ln>
          <a:effectLst>
            <a:glow rad="63500">
              <a:schemeClr val="bg1">
                <a:lumMod val="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914400" rtlCol="0" anchor="ctr"/>
          <a:lstStyle/>
          <a:p>
            <a:r>
              <a:rPr lang="sl-SI" sz="2200" dirty="0" smtClean="0">
                <a:solidFill>
                  <a:schemeClr val="accent6">
                    <a:lumMod val="75000"/>
                  </a:schemeClr>
                </a:solidFill>
                <a:latin typeface="Gill Sans MT" pitchFamily="34" charset="0"/>
              </a:rPr>
              <a:t>O KNJIGI</a:t>
            </a:r>
            <a:endParaRPr lang="sl-SI" sz="2200" dirty="0">
              <a:solidFill>
                <a:schemeClr val="accent6">
                  <a:lumMod val="75000"/>
                </a:schemeClr>
              </a:solidFill>
              <a:latin typeface="Gill Sans MT" pitchFamily="34" charset="0"/>
            </a:endParaRPr>
          </a:p>
        </p:txBody>
      </p:sp>
      <p:sp>
        <p:nvSpPr>
          <p:cNvPr id="12" name="TextBox 11"/>
          <p:cNvSpPr txBox="1"/>
          <p:nvPr/>
        </p:nvSpPr>
        <p:spPr>
          <a:xfrm>
            <a:off x="3235036" y="2133600"/>
            <a:ext cx="685800" cy="861774"/>
          </a:xfrm>
          <a:prstGeom prst="rect">
            <a:avLst/>
          </a:prstGeom>
          <a:noFill/>
        </p:spPr>
        <p:txBody>
          <a:bodyPr wrap="square" rtlCol="0">
            <a:spAutoFit/>
          </a:bodyPr>
          <a:lstStyle/>
          <a:p>
            <a:pPr algn="ctr"/>
            <a:r>
              <a:rPr lang="en-US" sz="5000" dirty="0" smtClean="0">
                <a:solidFill>
                  <a:srgbClr val="EEECE1">
                    <a:lumMod val="75000"/>
                  </a:srgbClr>
                </a:solidFill>
                <a:latin typeface="Calisto MT" pitchFamily="18" charset="0"/>
              </a:rPr>
              <a:t>2</a:t>
            </a:r>
            <a:endParaRPr lang="en-US" sz="5000" dirty="0">
              <a:solidFill>
                <a:srgbClr val="EEECE1">
                  <a:lumMod val="75000"/>
                </a:srgbClr>
              </a:solidFill>
              <a:latin typeface="Calisto MT" pitchFamily="18" charset="0"/>
            </a:endParaRPr>
          </a:p>
        </p:txBody>
      </p:sp>
      <p:cxnSp>
        <p:nvCxnSpPr>
          <p:cNvPr id="13" name="Straight Connector 12"/>
          <p:cNvCxnSpPr/>
          <p:nvPr/>
        </p:nvCxnSpPr>
        <p:spPr>
          <a:xfrm rot="5400000">
            <a:off x="3578730" y="2590006"/>
            <a:ext cx="685800" cy="1588"/>
          </a:xfrm>
          <a:prstGeom prst="line">
            <a:avLst/>
          </a:prstGeom>
          <a:ln w="31750">
            <a:solidFill>
              <a:srgbClr val="FFFFFF"/>
            </a:solidFill>
            <a:prstDash val="sysDot"/>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6096000" y="2133600"/>
            <a:ext cx="2667000" cy="914400"/>
          </a:xfrm>
          <a:prstGeom prst="rect">
            <a:avLst/>
          </a:prstGeom>
          <a:gradFill flip="none" rotWithShape="1">
            <a:gsLst>
              <a:gs pos="32000">
                <a:schemeClr val="bg2"/>
              </a:gs>
              <a:gs pos="100000">
                <a:schemeClr val="bg2">
                  <a:lumMod val="75000"/>
                </a:schemeClr>
              </a:gs>
            </a:gsLst>
            <a:lin ang="5400000" scaled="1"/>
            <a:tileRect/>
          </a:gradFill>
          <a:ln w="12700">
            <a:gradFill flip="none" rotWithShape="1">
              <a:gsLst>
                <a:gs pos="0">
                  <a:schemeClr val="bg1"/>
                </a:gs>
                <a:gs pos="100000">
                  <a:schemeClr val="bg1">
                    <a:lumMod val="75000"/>
                  </a:schemeClr>
                </a:gs>
              </a:gsLst>
              <a:lin ang="16200000" scaled="1"/>
              <a:tileRect/>
            </a:gradFill>
          </a:ln>
          <a:effectLst>
            <a:glow rad="63500">
              <a:schemeClr val="bg1">
                <a:lumMod val="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914400" rtlCol="0" anchor="ctr"/>
          <a:lstStyle/>
          <a:p>
            <a:r>
              <a:rPr lang="sl-SI" sz="2200" dirty="0" smtClean="0">
                <a:solidFill>
                  <a:schemeClr val="accent6">
                    <a:lumMod val="50000"/>
                  </a:schemeClr>
                </a:solidFill>
                <a:latin typeface="Gill Sans MT" pitchFamily="34" charset="0"/>
              </a:rPr>
              <a:t>IZ KNJIGE</a:t>
            </a:r>
            <a:endParaRPr lang="sl-SI" sz="2200" dirty="0">
              <a:solidFill>
                <a:schemeClr val="accent6">
                  <a:lumMod val="50000"/>
                </a:schemeClr>
              </a:solidFill>
              <a:latin typeface="Gill Sans MT" pitchFamily="34" charset="0"/>
            </a:endParaRPr>
          </a:p>
        </p:txBody>
      </p:sp>
      <p:sp>
        <p:nvSpPr>
          <p:cNvPr id="16" name="TextBox 15"/>
          <p:cNvSpPr txBox="1"/>
          <p:nvPr/>
        </p:nvSpPr>
        <p:spPr>
          <a:xfrm>
            <a:off x="6096000" y="2133600"/>
            <a:ext cx="685800" cy="861774"/>
          </a:xfrm>
          <a:prstGeom prst="rect">
            <a:avLst/>
          </a:prstGeom>
          <a:noFill/>
        </p:spPr>
        <p:txBody>
          <a:bodyPr wrap="square" rtlCol="0">
            <a:spAutoFit/>
          </a:bodyPr>
          <a:lstStyle/>
          <a:p>
            <a:pPr algn="ctr"/>
            <a:r>
              <a:rPr lang="en-US" sz="5000" dirty="0" smtClean="0">
                <a:solidFill>
                  <a:srgbClr val="EEECE1">
                    <a:lumMod val="75000"/>
                  </a:srgbClr>
                </a:solidFill>
                <a:latin typeface="Calisto MT" pitchFamily="18" charset="0"/>
              </a:rPr>
              <a:t>3</a:t>
            </a:r>
            <a:endParaRPr lang="en-US" sz="5000" dirty="0">
              <a:solidFill>
                <a:srgbClr val="EEECE1">
                  <a:lumMod val="75000"/>
                </a:srgbClr>
              </a:solidFill>
              <a:latin typeface="Calisto MT" pitchFamily="18" charset="0"/>
            </a:endParaRPr>
          </a:p>
        </p:txBody>
      </p:sp>
      <p:cxnSp>
        <p:nvCxnSpPr>
          <p:cNvPr id="17" name="Straight Connector 16"/>
          <p:cNvCxnSpPr/>
          <p:nvPr/>
        </p:nvCxnSpPr>
        <p:spPr>
          <a:xfrm rot="5400000">
            <a:off x="6439694" y="2590006"/>
            <a:ext cx="685800" cy="1588"/>
          </a:xfrm>
          <a:prstGeom prst="line">
            <a:avLst/>
          </a:prstGeom>
          <a:ln w="31750">
            <a:solidFill>
              <a:srgbClr val="FFFFFF"/>
            </a:solidFill>
            <a:prstDash val="sysDot"/>
          </a:ln>
        </p:spPr>
        <p:style>
          <a:lnRef idx="1">
            <a:schemeClr val="accent1"/>
          </a:lnRef>
          <a:fillRef idx="0">
            <a:schemeClr val="accent1"/>
          </a:fillRef>
          <a:effectRef idx="0">
            <a:schemeClr val="accent1"/>
          </a:effectRef>
          <a:fontRef idx="minor">
            <a:schemeClr val="tx1"/>
          </a:fontRef>
        </p:style>
      </p:cxnSp>
      <p:pic>
        <p:nvPicPr>
          <p:cNvPr id="2" name="Slika 1"/>
          <p:cNvPicPr>
            <a:picLocks noChangeAspect="1"/>
          </p:cNvPicPr>
          <p:nvPr/>
        </p:nvPicPr>
        <p:blipFill>
          <a:blip r:embed="rId4"/>
          <a:stretch>
            <a:fillRect/>
          </a:stretch>
        </p:blipFill>
        <p:spPr>
          <a:xfrm>
            <a:off x="381000" y="555550"/>
            <a:ext cx="8382000" cy="1405985"/>
          </a:xfrm>
          <a:prstGeom prst="rect">
            <a:avLst/>
          </a:prstGeom>
        </p:spPr>
      </p:pic>
      <p:pic>
        <p:nvPicPr>
          <p:cNvPr id="3" name="Slika 2"/>
          <p:cNvPicPr>
            <a:picLocks noChangeAspect="1"/>
          </p:cNvPicPr>
          <p:nvPr/>
        </p:nvPicPr>
        <p:blipFill>
          <a:blip r:embed="rId5"/>
          <a:stretch>
            <a:fillRect/>
          </a:stretch>
        </p:blipFill>
        <p:spPr>
          <a:xfrm>
            <a:off x="424544" y="587812"/>
            <a:ext cx="1555168" cy="1409701"/>
          </a:xfrm>
          <a:prstGeom prst="rect">
            <a:avLst/>
          </a:prstGeom>
        </p:spPr>
      </p:pic>
      <p:pic>
        <p:nvPicPr>
          <p:cNvPr id="4" name="Slika 3"/>
          <p:cNvPicPr>
            <a:picLocks noChangeAspect="1"/>
          </p:cNvPicPr>
          <p:nvPr/>
        </p:nvPicPr>
        <p:blipFill>
          <a:blip r:embed="rId5"/>
          <a:stretch>
            <a:fillRect/>
          </a:stretch>
        </p:blipFill>
        <p:spPr>
          <a:xfrm>
            <a:off x="3209293" y="555550"/>
            <a:ext cx="1650740" cy="1405985"/>
          </a:xfrm>
          <a:prstGeom prst="rect">
            <a:avLst/>
          </a:prstGeom>
        </p:spPr>
      </p:pic>
      <p:pic>
        <p:nvPicPr>
          <p:cNvPr id="22" name="Slika 21"/>
          <p:cNvPicPr>
            <a:picLocks noChangeAspect="1"/>
          </p:cNvPicPr>
          <p:nvPr/>
        </p:nvPicPr>
        <p:blipFill>
          <a:blip r:embed="rId6"/>
          <a:stretch>
            <a:fillRect/>
          </a:stretch>
        </p:blipFill>
        <p:spPr>
          <a:xfrm>
            <a:off x="6036167" y="632007"/>
            <a:ext cx="1488161" cy="1327192"/>
          </a:xfrm>
          <a:prstGeom prst="rect">
            <a:avLst/>
          </a:prstGeom>
        </p:spPr>
      </p:pic>
      <p:pic>
        <p:nvPicPr>
          <p:cNvPr id="9" name="Slika 8"/>
          <p:cNvPicPr>
            <a:picLocks noChangeAspect="1"/>
          </p:cNvPicPr>
          <p:nvPr/>
        </p:nvPicPr>
        <p:blipFill>
          <a:blip r:embed="rId7"/>
          <a:stretch>
            <a:fillRect/>
          </a:stretch>
        </p:blipFill>
        <p:spPr>
          <a:xfrm>
            <a:off x="381000" y="3109674"/>
            <a:ext cx="2731141" cy="2995374"/>
          </a:xfrm>
          <a:prstGeom prst="rect">
            <a:avLst/>
          </a:prstGeom>
        </p:spPr>
      </p:pic>
      <p:pic>
        <p:nvPicPr>
          <p:cNvPr id="19" name="Slika 18"/>
          <p:cNvPicPr>
            <a:picLocks noChangeAspect="1"/>
          </p:cNvPicPr>
          <p:nvPr/>
        </p:nvPicPr>
        <p:blipFill>
          <a:blip r:embed="rId8"/>
          <a:stretch>
            <a:fillRect/>
          </a:stretch>
        </p:blipFill>
        <p:spPr>
          <a:xfrm>
            <a:off x="6095999" y="3158873"/>
            <a:ext cx="2737299" cy="3582496"/>
          </a:xfrm>
          <a:prstGeom prst="rect">
            <a:avLst/>
          </a:prstGeom>
        </p:spPr>
      </p:pic>
    </p:spTree>
    <p:extLst>
      <p:ext uri="{BB962C8B-B14F-4D97-AF65-F5344CB8AC3E}">
        <p14:creationId xmlns:p14="http://schemas.microsoft.com/office/powerpoint/2010/main" val="155547724"/>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chemeClr val="bg2"/>
            </a:gs>
          </a:gsLst>
          <a:path path="circle">
            <a:fillToRect l="50000" t="50000" r="50000" b="50000"/>
          </a:path>
        </a:gradFill>
        <a:effectLst/>
      </p:bgPr>
    </p:bg>
    <p:spTree>
      <p:nvGrpSpPr>
        <p:cNvPr id="1" name=""/>
        <p:cNvGrpSpPr/>
        <p:nvPr/>
      </p:nvGrpSpPr>
      <p:grpSpPr>
        <a:xfrm>
          <a:off x="0" y="0"/>
          <a:ext cx="0" cy="0"/>
          <a:chOff x="0" y="0"/>
          <a:chExt cx="0" cy="0"/>
        </a:xfrm>
      </p:grpSpPr>
      <p:sp>
        <p:nvSpPr>
          <p:cNvPr id="14" name="Rectangle 13"/>
          <p:cNvSpPr/>
          <p:nvPr/>
        </p:nvSpPr>
        <p:spPr>
          <a:xfrm>
            <a:off x="5436096" y="3132885"/>
            <a:ext cx="3326904" cy="3759405"/>
          </a:xfrm>
          <a:prstGeom prst="rect">
            <a:avLst/>
          </a:prstGeom>
          <a:gradFill flip="none" rotWithShape="1">
            <a:gsLst>
              <a:gs pos="0">
                <a:schemeClr val="bg1">
                  <a:alpha val="0"/>
                </a:schemeClr>
              </a:gs>
              <a:gs pos="50000">
                <a:schemeClr val="bg2">
                  <a:lumMod val="90000"/>
                  <a:alpha val="75000"/>
                </a:schemeClr>
              </a:gs>
              <a:gs pos="100000">
                <a:schemeClr val="bg1">
                  <a:alpha val="0"/>
                </a:schemeClr>
              </a:gs>
            </a:gsLst>
            <a:lin ang="5400000" scaled="1"/>
            <a:tileRect/>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684000" tIns="91440" rtlCol="0" anchor="t" anchorCtr="0"/>
          <a:lstStyle/>
          <a:p>
            <a:r>
              <a:rPr lang="sl-SI" sz="1400" dirty="0" smtClean="0">
                <a:solidFill>
                  <a:schemeClr val="accent2"/>
                </a:solidFill>
                <a:latin typeface="Gill Sans MT" pitchFamily="34" charset="0"/>
              </a:rPr>
              <a:t>Jezero je ekosistem, medsebojno povezana skupnost organizmov, ki sodelujejo med seboj in s svojim okoljem. V zgodbi Nad in pod gladino jezera lahko najdemo veliko primerov sodelovanja: od kosa, ki nabira travo za svoje gnezdo, do številnih rastlinojedih živali in drugih, ki so del prehranske verige. Včasih ekosisteme ogroža onesnaženje ali izguba prostora. V dobrih pogojih ima vsak organizem svojo nalogo in skupaj ohranjajo svoje jezero zdravo.</a:t>
            </a:r>
          </a:p>
        </p:txBody>
      </p:sp>
      <p:sp>
        <p:nvSpPr>
          <p:cNvPr id="18" name="Rectangle 17"/>
          <p:cNvSpPr/>
          <p:nvPr/>
        </p:nvSpPr>
        <p:spPr>
          <a:xfrm>
            <a:off x="2521140" y="3137010"/>
            <a:ext cx="3340359" cy="3720990"/>
          </a:xfrm>
          <a:prstGeom prst="rect">
            <a:avLst/>
          </a:prstGeom>
          <a:gradFill flip="none" rotWithShape="1">
            <a:gsLst>
              <a:gs pos="0">
                <a:schemeClr val="bg1">
                  <a:alpha val="0"/>
                </a:schemeClr>
              </a:gs>
              <a:gs pos="50000">
                <a:schemeClr val="bg2">
                  <a:lumMod val="90000"/>
                  <a:alpha val="75000"/>
                </a:schemeClr>
              </a:gs>
              <a:gs pos="100000">
                <a:schemeClr val="bg1">
                  <a:alpha val="0"/>
                </a:schemeClr>
              </a:gs>
            </a:gsLst>
            <a:lin ang="5400000" scaled="1"/>
            <a:tileRect/>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684000" tIns="91440" rtlCol="0" anchor="t" anchorCtr="0"/>
          <a:lstStyle/>
          <a:p>
            <a:r>
              <a:rPr lang="sl-SI" sz="1200">
                <a:solidFill>
                  <a:srgbClr val="00B050"/>
                </a:solidFill>
                <a:latin typeface="Gill Sans MT" pitchFamily="34" charset="0"/>
              </a:rPr>
              <a:t>Gladina vode je kot ogledalo, v katerem se zrcali nebo. Toda pod svetlečo gladino je v senci skriti vodni svet številnih živali, od živahnih ribic in odraščajočih paglavcev, do bobrov, ki se potapljajo in iz dna pulijo koreninice. Te in številne druge skrivnosti čakajo, da jih odkrijemo … nad in pod gladino jezera.</a:t>
            </a:r>
            <a:endParaRPr lang="sl-SI" sz="1200" dirty="0">
              <a:solidFill>
                <a:srgbClr val="00B050"/>
              </a:solidFill>
              <a:latin typeface="Gill Sans MT" pitchFamily="34" charset="0"/>
            </a:endParaRPr>
          </a:p>
        </p:txBody>
      </p:sp>
      <p:sp>
        <p:nvSpPr>
          <p:cNvPr id="20" name="Rectangle 19"/>
          <p:cNvSpPr/>
          <p:nvPr/>
        </p:nvSpPr>
        <p:spPr>
          <a:xfrm>
            <a:off x="424543" y="3059430"/>
            <a:ext cx="2667000" cy="3810000"/>
          </a:xfrm>
          <a:prstGeom prst="rect">
            <a:avLst/>
          </a:prstGeom>
          <a:gradFill flip="none" rotWithShape="1">
            <a:gsLst>
              <a:gs pos="0">
                <a:schemeClr val="bg1">
                  <a:alpha val="0"/>
                </a:schemeClr>
              </a:gs>
              <a:gs pos="50000">
                <a:schemeClr val="bg2">
                  <a:lumMod val="90000"/>
                  <a:alpha val="75000"/>
                </a:schemeClr>
              </a:gs>
              <a:gs pos="100000">
                <a:schemeClr val="bg1">
                  <a:alpha val="0"/>
                </a:schemeClr>
              </a:gs>
            </a:gsLst>
            <a:lin ang="5400000" scaled="1"/>
            <a:tileRect/>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684000" tIns="91440" rtlCol="0" anchor="t" anchorCtr="0"/>
          <a:lstStyle/>
          <a:p>
            <a:r>
              <a:rPr lang="sl-SI" sz="2200" dirty="0" smtClean="0">
                <a:solidFill>
                  <a:prstClr val="white">
                    <a:lumMod val="50000"/>
                  </a:prstClr>
                </a:solidFill>
                <a:latin typeface="Gill Sans MT" pitchFamily="34" charset="0"/>
              </a:rPr>
              <a:t>podbesedilo</a:t>
            </a:r>
          </a:p>
          <a:p>
            <a:endParaRPr lang="sl-SI" sz="2400" dirty="0">
              <a:solidFill>
                <a:prstClr val="white">
                  <a:lumMod val="50000"/>
                </a:prstClr>
              </a:solidFill>
              <a:latin typeface="Gill Sans MT" pitchFamily="34" charset="0"/>
            </a:endParaRPr>
          </a:p>
        </p:txBody>
      </p:sp>
      <p:sp>
        <p:nvSpPr>
          <p:cNvPr id="6" name="Rectangle 5"/>
          <p:cNvSpPr/>
          <p:nvPr/>
        </p:nvSpPr>
        <p:spPr>
          <a:xfrm>
            <a:off x="424543" y="2066165"/>
            <a:ext cx="2667000" cy="914400"/>
          </a:xfrm>
          <a:prstGeom prst="rect">
            <a:avLst/>
          </a:prstGeom>
          <a:gradFill flip="none" rotWithShape="1">
            <a:gsLst>
              <a:gs pos="32000">
                <a:schemeClr val="bg2"/>
              </a:gs>
              <a:gs pos="100000">
                <a:schemeClr val="bg2">
                  <a:lumMod val="75000"/>
                </a:schemeClr>
              </a:gs>
            </a:gsLst>
            <a:lin ang="5400000" scaled="1"/>
            <a:tileRect/>
          </a:gradFill>
          <a:ln w="12700">
            <a:gradFill flip="none" rotWithShape="1">
              <a:gsLst>
                <a:gs pos="0">
                  <a:schemeClr val="bg1"/>
                </a:gs>
                <a:gs pos="100000">
                  <a:schemeClr val="bg1">
                    <a:lumMod val="75000"/>
                  </a:schemeClr>
                </a:gs>
              </a:gsLst>
              <a:lin ang="16200000" scaled="1"/>
              <a:tileRect/>
            </a:gradFill>
          </a:ln>
          <a:effectLst>
            <a:glow rad="63500">
              <a:schemeClr val="bg1">
                <a:lumMod val="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914400" rtlCol="0" anchor="ctr"/>
          <a:lstStyle/>
          <a:p>
            <a:r>
              <a:rPr lang="sl-SI" dirty="0" smtClean="0">
                <a:solidFill>
                  <a:srgbClr val="FF0000"/>
                </a:solidFill>
                <a:latin typeface="Gill Sans MT" pitchFamily="34" charset="0"/>
              </a:rPr>
              <a:t>Nad in pod gladino jezera</a:t>
            </a:r>
            <a:endParaRPr lang="sl-SI" dirty="0">
              <a:solidFill>
                <a:srgbClr val="FF0000"/>
              </a:solidFill>
              <a:latin typeface="Gill Sans MT" pitchFamily="34" charset="0"/>
            </a:endParaRPr>
          </a:p>
        </p:txBody>
      </p:sp>
      <p:sp>
        <p:nvSpPr>
          <p:cNvPr id="8" name="TextBox 7"/>
          <p:cNvSpPr txBox="1"/>
          <p:nvPr/>
        </p:nvSpPr>
        <p:spPr>
          <a:xfrm>
            <a:off x="381000" y="2133600"/>
            <a:ext cx="685800" cy="861774"/>
          </a:xfrm>
          <a:prstGeom prst="rect">
            <a:avLst/>
          </a:prstGeom>
          <a:noFill/>
        </p:spPr>
        <p:txBody>
          <a:bodyPr wrap="square" rtlCol="0">
            <a:spAutoFit/>
          </a:bodyPr>
          <a:lstStyle/>
          <a:p>
            <a:pPr algn="ctr"/>
            <a:r>
              <a:rPr lang="en-US" sz="5000" dirty="0" smtClean="0">
                <a:solidFill>
                  <a:srgbClr val="EEECE1">
                    <a:lumMod val="75000"/>
                  </a:srgbClr>
                </a:solidFill>
                <a:latin typeface="Calisto MT" pitchFamily="18" charset="0"/>
              </a:rPr>
              <a:t>1</a:t>
            </a:r>
            <a:endParaRPr lang="en-US" sz="5000" dirty="0">
              <a:solidFill>
                <a:srgbClr val="EEECE1">
                  <a:lumMod val="75000"/>
                </a:srgbClr>
              </a:solidFill>
              <a:latin typeface="Calisto MT" pitchFamily="18" charset="0"/>
            </a:endParaRPr>
          </a:p>
        </p:txBody>
      </p:sp>
      <p:cxnSp>
        <p:nvCxnSpPr>
          <p:cNvPr id="10" name="Straight Connector 9"/>
          <p:cNvCxnSpPr/>
          <p:nvPr/>
        </p:nvCxnSpPr>
        <p:spPr>
          <a:xfrm rot="5400000">
            <a:off x="724694" y="2590006"/>
            <a:ext cx="685800" cy="1588"/>
          </a:xfrm>
          <a:prstGeom prst="line">
            <a:avLst/>
          </a:prstGeom>
          <a:ln w="31750">
            <a:solidFill>
              <a:srgbClr val="FFFFFF"/>
            </a:solidFill>
            <a:prstDash val="sysDot"/>
          </a:ln>
        </p:spPr>
        <p:style>
          <a:lnRef idx="1">
            <a:schemeClr val="accent1"/>
          </a:lnRef>
          <a:fillRef idx="0">
            <a:schemeClr val="accent1"/>
          </a:fillRef>
          <a:effectRef idx="0">
            <a:schemeClr val="accent1"/>
          </a:effectRef>
          <a:fontRef idx="minor">
            <a:schemeClr val="tx1"/>
          </a:fontRef>
        </p:style>
      </p:cxnSp>
      <p:pic>
        <p:nvPicPr>
          <p:cNvPr id="7" name="Picture 6" descr="10739110_rattlesnakeledge.jpg"/>
          <p:cNvPicPr>
            <a:picLocks noChangeAspect="1"/>
          </p:cNvPicPr>
          <p:nvPr/>
        </p:nvPicPr>
        <p:blipFill>
          <a:blip r:embed="rId3" cstate="print"/>
          <a:srcRect/>
          <a:stretch>
            <a:fillRect/>
          </a:stretch>
        </p:blipFill>
        <p:spPr>
          <a:xfrm>
            <a:off x="381000" y="609600"/>
            <a:ext cx="8382000" cy="1351935"/>
          </a:xfrm>
          <a:prstGeom prst="rect">
            <a:avLst/>
          </a:prstGeom>
          <a:gradFill flip="none" rotWithShape="1">
            <a:gsLst>
              <a:gs pos="32000">
                <a:schemeClr val="bg2"/>
              </a:gs>
              <a:gs pos="100000">
                <a:schemeClr val="bg2">
                  <a:lumMod val="75000"/>
                </a:schemeClr>
              </a:gs>
            </a:gsLst>
            <a:lin ang="5400000" scaled="1"/>
            <a:tileRect/>
          </a:gradFill>
          <a:ln w="12700">
            <a:gradFill flip="none" rotWithShape="1">
              <a:gsLst>
                <a:gs pos="0">
                  <a:schemeClr val="bg1"/>
                </a:gs>
                <a:gs pos="100000">
                  <a:schemeClr val="bg1">
                    <a:lumMod val="75000"/>
                  </a:schemeClr>
                </a:gs>
              </a:gsLst>
              <a:lin ang="16200000" scaled="1"/>
              <a:tileRect/>
            </a:gradFill>
          </a:ln>
          <a:effectLst>
            <a:glow rad="63500">
              <a:schemeClr val="bg1">
                <a:lumMod val="75000"/>
                <a:alpha val="40000"/>
              </a:schemeClr>
            </a:glow>
          </a:effectLst>
        </p:spPr>
      </p:pic>
      <p:sp>
        <p:nvSpPr>
          <p:cNvPr id="11" name="Rectangle 10"/>
          <p:cNvSpPr/>
          <p:nvPr/>
        </p:nvSpPr>
        <p:spPr>
          <a:xfrm>
            <a:off x="3209293" y="2066165"/>
            <a:ext cx="2667000" cy="914400"/>
          </a:xfrm>
          <a:prstGeom prst="rect">
            <a:avLst/>
          </a:prstGeom>
          <a:gradFill flip="none" rotWithShape="1">
            <a:gsLst>
              <a:gs pos="32000">
                <a:schemeClr val="bg2"/>
              </a:gs>
              <a:gs pos="100000">
                <a:schemeClr val="bg2">
                  <a:lumMod val="75000"/>
                </a:schemeClr>
              </a:gs>
            </a:gsLst>
            <a:lin ang="5400000" scaled="1"/>
            <a:tileRect/>
          </a:gradFill>
          <a:ln w="12700">
            <a:gradFill flip="none" rotWithShape="1">
              <a:gsLst>
                <a:gs pos="0">
                  <a:schemeClr val="bg1"/>
                </a:gs>
                <a:gs pos="100000">
                  <a:schemeClr val="bg1">
                    <a:lumMod val="75000"/>
                  </a:schemeClr>
                </a:gs>
              </a:gsLst>
              <a:lin ang="16200000" scaled="1"/>
              <a:tileRect/>
            </a:gradFill>
          </a:ln>
          <a:effectLst>
            <a:glow rad="63500">
              <a:schemeClr val="bg1">
                <a:lumMod val="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914400" rtlCol="0" anchor="ctr"/>
          <a:lstStyle/>
          <a:p>
            <a:r>
              <a:rPr lang="sl-SI" sz="2200" dirty="0" smtClean="0">
                <a:solidFill>
                  <a:schemeClr val="accent6">
                    <a:lumMod val="75000"/>
                  </a:schemeClr>
                </a:solidFill>
                <a:latin typeface="Gill Sans MT" pitchFamily="34" charset="0"/>
              </a:rPr>
              <a:t>O KNJIGI</a:t>
            </a:r>
            <a:endParaRPr lang="sl-SI" sz="2200" dirty="0">
              <a:solidFill>
                <a:schemeClr val="accent6">
                  <a:lumMod val="75000"/>
                </a:schemeClr>
              </a:solidFill>
              <a:latin typeface="Gill Sans MT" pitchFamily="34" charset="0"/>
            </a:endParaRPr>
          </a:p>
        </p:txBody>
      </p:sp>
      <p:sp>
        <p:nvSpPr>
          <p:cNvPr id="12" name="TextBox 11"/>
          <p:cNvSpPr txBox="1"/>
          <p:nvPr/>
        </p:nvSpPr>
        <p:spPr>
          <a:xfrm>
            <a:off x="3290628" y="1959199"/>
            <a:ext cx="685800" cy="861774"/>
          </a:xfrm>
          <a:prstGeom prst="rect">
            <a:avLst/>
          </a:prstGeom>
          <a:noFill/>
        </p:spPr>
        <p:txBody>
          <a:bodyPr wrap="square" rtlCol="0">
            <a:spAutoFit/>
          </a:bodyPr>
          <a:lstStyle/>
          <a:p>
            <a:pPr algn="ctr"/>
            <a:r>
              <a:rPr lang="en-US" sz="5000" dirty="0" smtClean="0">
                <a:solidFill>
                  <a:srgbClr val="EEECE1">
                    <a:lumMod val="75000"/>
                  </a:srgbClr>
                </a:solidFill>
                <a:latin typeface="Calisto MT" pitchFamily="18" charset="0"/>
              </a:rPr>
              <a:t>2</a:t>
            </a:r>
            <a:endParaRPr lang="en-US" sz="5000" dirty="0">
              <a:solidFill>
                <a:srgbClr val="EEECE1">
                  <a:lumMod val="75000"/>
                </a:srgbClr>
              </a:solidFill>
              <a:latin typeface="Calisto MT" pitchFamily="18" charset="0"/>
            </a:endParaRPr>
          </a:p>
        </p:txBody>
      </p:sp>
      <p:cxnSp>
        <p:nvCxnSpPr>
          <p:cNvPr id="13" name="Straight Connector 12"/>
          <p:cNvCxnSpPr/>
          <p:nvPr/>
        </p:nvCxnSpPr>
        <p:spPr>
          <a:xfrm rot="5400000">
            <a:off x="3578730" y="2590006"/>
            <a:ext cx="685800" cy="1588"/>
          </a:xfrm>
          <a:prstGeom prst="line">
            <a:avLst/>
          </a:prstGeom>
          <a:ln w="31750">
            <a:solidFill>
              <a:srgbClr val="FFFFFF"/>
            </a:solidFill>
            <a:prstDash val="sysDot"/>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6096000" y="2133600"/>
            <a:ext cx="2667000" cy="914400"/>
          </a:xfrm>
          <a:prstGeom prst="rect">
            <a:avLst/>
          </a:prstGeom>
          <a:gradFill flip="none" rotWithShape="1">
            <a:gsLst>
              <a:gs pos="32000">
                <a:schemeClr val="bg2"/>
              </a:gs>
              <a:gs pos="100000">
                <a:schemeClr val="bg2">
                  <a:lumMod val="75000"/>
                </a:schemeClr>
              </a:gs>
            </a:gsLst>
            <a:lin ang="5400000" scaled="1"/>
            <a:tileRect/>
          </a:gradFill>
          <a:ln w="12700">
            <a:gradFill flip="none" rotWithShape="1">
              <a:gsLst>
                <a:gs pos="0">
                  <a:schemeClr val="bg1"/>
                </a:gs>
                <a:gs pos="100000">
                  <a:schemeClr val="bg1">
                    <a:lumMod val="75000"/>
                  </a:schemeClr>
                </a:gs>
              </a:gsLst>
              <a:lin ang="16200000" scaled="1"/>
              <a:tileRect/>
            </a:gradFill>
          </a:ln>
          <a:effectLst>
            <a:glow rad="63500">
              <a:schemeClr val="bg1">
                <a:lumMod val="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914400" rtlCol="0" anchor="ctr"/>
          <a:lstStyle/>
          <a:p>
            <a:r>
              <a:rPr lang="sl-SI" sz="2200" dirty="0" smtClean="0">
                <a:solidFill>
                  <a:schemeClr val="accent6">
                    <a:lumMod val="50000"/>
                  </a:schemeClr>
                </a:solidFill>
                <a:latin typeface="Gill Sans MT" pitchFamily="34" charset="0"/>
              </a:rPr>
              <a:t>IZ KNJIGE</a:t>
            </a:r>
            <a:endParaRPr lang="sl-SI" sz="2200" dirty="0">
              <a:solidFill>
                <a:schemeClr val="accent6">
                  <a:lumMod val="50000"/>
                </a:schemeClr>
              </a:solidFill>
              <a:latin typeface="Gill Sans MT" pitchFamily="34" charset="0"/>
            </a:endParaRPr>
          </a:p>
        </p:txBody>
      </p:sp>
      <p:sp>
        <p:nvSpPr>
          <p:cNvPr id="16" name="TextBox 15"/>
          <p:cNvSpPr txBox="1"/>
          <p:nvPr/>
        </p:nvSpPr>
        <p:spPr>
          <a:xfrm>
            <a:off x="6096000" y="2133600"/>
            <a:ext cx="685800" cy="861774"/>
          </a:xfrm>
          <a:prstGeom prst="rect">
            <a:avLst/>
          </a:prstGeom>
          <a:noFill/>
        </p:spPr>
        <p:txBody>
          <a:bodyPr wrap="square" rtlCol="0">
            <a:spAutoFit/>
          </a:bodyPr>
          <a:lstStyle/>
          <a:p>
            <a:pPr algn="ctr"/>
            <a:r>
              <a:rPr lang="en-US" sz="5000" dirty="0" smtClean="0">
                <a:solidFill>
                  <a:srgbClr val="EEECE1">
                    <a:lumMod val="75000"/>
                  </a:srgbClr>
                </a:solidFill>
                <a:latin typeface="Calisto MT" pitchFamily="18" charset="0"/>
              </a:rPr>
              <a:t>3</a:t>
            </a:r>
            <a:endParaRPr lang="en-US" sz="5000" dirty="0">
              <a:solidFill>
                <a:srgbClr val="EEECE1">
                  <a:lumMod val="75000"/>
                </a:srgbClr>
              </a:solidFill>
              <a:latin typeface="Calisto MT" pitchFamily="18" charset="0"/>
            </a:endParaRPr>
          </a:p>
        </p:txBody>
      </p:sp>
      <p:cxnSp>
        <p:nvCxnSpPr>
          <p:cNvPr id="17" name="Straight Connector 16"/>
          <p:cNvCxnSpPr/>
          <p:nvPr/>
        </p:nvCxnSpPr>
        <p:spPr>
          <a:xfrm rot="5400000">
            <a:off x="6439694" y="2590006"/>
            <a:ext cx="685800" cy="1588"/>
          </a:xfrm>
          <a:prstGeom prst="line">
            <a:avLst/>
          </a:prstGeom>
          <a:ln w="31750">
            <a:solidFill>
              <a:srgbClr val="FFFFFF"/>
            </a:solidFill>
            <a:prstDash val="sysDot"/>
          </a:ln>
        </p:spPr>
        <p:style>
          <a:lnRef idx="1">
            <a:schemeClr val="accent1"/>
          </a:lnRef>
          <a:fillRef idx="0">
            <a:schemeClr val="accent1"/>
          </a:fillRef>
          <a:effectRef idx="0">
            <a:schemeClr val="accent1"/>
          </a:effectRef>
          <a:fontRef idx="minor">
            <a:schemeClr val="tx1"/>
          </a:fontRef>
        </p:style>
      </p:cxnSp>
      <p:pic>
        <p:nvPicPr>
          <p:cNvPr id="2" name="Slika 1"/>
          <p:cNvPicPr>
            <a:picLocks noChangeAspect="1"/>
          </p:cNvPicPr>
          <p:nvPr/>
        </p:nvPicPr>
        <p:blipFill>
          <a:blip r:embed="rId4"/>
          <a:stretch>
            <a:fillRect/>
          </a:stretch>
        </p:blipFill>
        <p:spPr>
          <a:xfrm>
            <a:off x="381000" y="555550"/>
            <a:ext cx="8382000" cy="1405985"/>
          </a:xfrm>
          <a:prstGeom prst="rect">
            <a:avLst/>
          </a:prstGeom>
        </p:spPr>
      </p:pic>
      <p:pic>
        <p:nvPicPr>
          <p:cNvPr id="3" name="Slika 2"/>
          <p:cNvPicPr>
            <a:picLocks noChangeAspect="1"/>
          </p:cNvPicPr>
          <p:nvPr/>
        </p:nvPicPr>
        <p:blipFill>
          <a:blip r:embed="rId5"/>
          <a:stretch>
            <a:fillRect/>
          </a:stretch>
        </p:blipFill>
        <p:spPr>
          <a:xfrm>
            <a:off x="424544" y="587812"/>
            <a:ext cx="1555168" cy="1409701"/>
          </a:xfrm>
          <a:prstGeom prst="rect">
            <a:avLst/>
          </a:prstGeom>
        </p:spPr>
      </p:pic>
      <p:pic>
        <p:nvPicPr>
          <p:cNvPr id="4" name="Slika 3"/>
          <p:cNvPicPr>
            <a:picLocks noChangeAspect="1"/>
          </p:cNvPicPr>
          <p:nvPr/>
        </p:nvPicPr>
        <p:blipFill>
          <a:blip r:embed="rId5"/>
          <a:stretch>
            <a:fillRect/>
          </a:stretch>
        </p:blipFill>
        <p:spPr>
          <a:xfrm>
            <a:off x="3209293" y="555550"/>
            <a:ext cx="1650740" cy="1405985"/>
          </a:xfrm>
          <a:prstGeom prst="rect">
            <a:avLst/>
          </a:prstGeom>
        </p:spPr>
      </p:pic>
      <p:pic>
        <p:nvPicPr>
          <p:cNvPr id="22" name="Slika 21"/>
          <p:cNvPicPr>
            <a:picLocks noChangeAspect="1"/>
          </p:cNvPicPr>
          <p:nvPr/>
        </p:nvPicPr>
        <p:blipFill>
          <a:blip r:embed="rId6"/>
          <a:stretch>
            <a:fillRect/>
          </a:stretch>
        </p:blipFill>
        <p:spPr>
          <a:xfrm>
            <a:off x="6036167" y="632007"/>
            <a:ext cx="1488161" cy="1327192"/>
          </a:xfrm>
          <a:prstGeom prst="rect">
            <a:avLst/>
          </a:prstGeom>
        </p:spPr>
      </p:pic>
      <p:pic>
        <p:nvPicPr>
          <p:cNvPr id="5" name="Slika 4"/>
          <p:cNvPicPr>
            <a:picLocks noChangeAspect="1"/>
          </p:cNvPicPr>
          <p:nvPr/>
        </p:nvPicPr>
        <p:blipFill>
          <a:blip r:embed="rId7"/>
          <a:stretch>
            <a:fillRect/>
          </a:stretch>
        </p:blipFill>
        <p:spPr>
          <a:xfrm>
            <a:off x="548344" y="3058145"/>
            <a:ext cx="2419397" cy="3647241"/>
          </a:xfrm>
          <a:prstGeom prst="rect">
            <a:avLst/>
          </a:prstGeom>
        </p:spPr>
      </p:pic>
    </p:spTree>
    <p:extLst>
      <p:ext uri="{BB962C8B-B14F-4D97-AF65-F5344CB8AC3E}">
        <p14:creationId xmlns:p14="http://schemas.microsoft.com/office/powerpoint/2010/main" val="2136647240"/>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3B51597A-D120-4D6E-981F-4B402354B22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Slika s tremi stolpci z besedilom</Template>
  <TotalTime>0</TotalTime>
  <Words>1410</Words>
  <Application>Microsoft Office PowerPoint</Application>
  <PresentationFormat>Diaprojekcija na zaslonu (4:3)</PresentationFormat>
  <Paragraphs>120</Paragraphs>
  <Slides>10</Slides>
  <Notes>10</Notes>
  <HiddenSlides>0</HiddenSlides>
  <MMClips>0</MMClips>
  <ScaleCrop>false</ScaleCrop>
  <HeadingPairs>
    <vt:vector size="6" baseType="variant">
      <vt:variant>
        <vt:lpstr>Uporabljene pisave</vt:lpstr>
      </vt:variant>
      <vt:variant>
        <vt:i4>4</vt:i4>
      </vt:variant>
      <vt:variant>
        <vt:lpstr>Tema</vt:lpstr>
      </vt:variant>
      <vt:variant>
        <vt:i4>1</vt:i4>
      </vt:variant>
      <vt:variant>
        <vt:lpstr>Naslovi diapozitivov</vt:lpstr>
      </vt:variant>
      <vt:variant>
        <vt:i4>10</vt:i4>
      </vt:variant>
    </vt:vector>
  </HeadingPairs>
  <TitlesOfParts>
    <vt:vector size="15" baseType="lpstr">
      <vt:lpstr>Arial</vt:lpstr>
      <vt:lpstr>Calibri</vt:lpstr>
      <vt:lpstr>Calisto MT</vt:lpstr>
      <vt:lpstr>Gill Sans MT</vt:lpstr>
      <vt:lpstr>1_Office Theme</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2020-12-07T11:46:11Z</dcterms:created>
  <dcterms:modified xsi:type="dcterms:W3CDTF">2022-06-17T12:46:17Z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TC018814419991</vt:lpwstr>
  </property>
</Properties>
</file>