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sldIdLst>
    <p:sldId id="256" r:id="rId3"/>
    <p:sldId id="298" r:id="rId4"/>
    <p:sldId id="299" r:id="rId5"/>
    <p:sldId id="300" r:id="rId6"/>
    <p:sldId id="301" r:id="rId7"/>
    <p:sldId id="302" r:id="rId8"/>
    <p:sldId id="305" r:id="rId9"/>
    <p:sldId id="306" r:id="rId10"/>
    <p:sldId id="307" r:id="rId11"/>
    <p:sldId id="30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CA57"/>
    <a:srgbClr val="D41AC7"/>
    <a:srgbClr val="CD2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4613" autoAdjust="0"/>
  </p:normalViewPr>
  <p:slideViewPr>
    <p:cSldViewPr showGuides="1">
      <p:cViewPr varScale="1">
        <p:scale>
          <a:sx n="84" d="100"/>
          <a:sy n="84" d="100"/>
        </p:scale>
        <p:origin x="16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7AF71-3194-4237-A305-7D1955EDEB0C}" type="datetimeFigureOut">
              <a:rPr lang="en-US" smtClean="0"/>
              <a:t>9/27/2022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D8054-7F9B-4ACB-B971-667A2E275AF8}" type="slidenum">
              <a:rPr lang="en-US" smtClean="0"/>
              <a:t>‹#›</a:t>
            </a:fld>
            <a:endParaRPr lang="en-US"/>
          </a:p>
        </p:txBody>
      </p:sp>
    </p:spTree>
    <p:extLst>
      <p:ext uri="{BB962C8B-B14F-4D97-AF65-F5344CB8AC3E}">
        <p14:creationId xmlns:p14="http://schemas.microsoft.com/office/powerpoint/2010/main" val="290253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38880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408471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54295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39303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39031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65981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94084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41699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12232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417809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9/27/2022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9/27/2022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657417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mladinska-knjiga.si/knjige/za-otroke/vse-se-vraca"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1400" dirty="0" smtClean="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a:solidFill>
                  <a:srgbClr val="00B050"/>
                </a:solidFill>
                <a:latin typeface="Gill Sans MT" pitchFamily="34" charset="0"/>
              </a:rPr>
              <a:t>Nevidni je zgodba o Izabeli, o deklici, ki živi v revščini, kot še mnogi otroci po svetu. Ima pa rada lepe stvari in dovolj srca in moči, da svet okrog sebe spreminja na bolje.</a:t>
            </a:r>
          </a:p>
          <a:p>
            <a:endParaRPr lang="sl-SI" sz="1200">
              <a:solidFill>
                <a:srgbClr val="00B050"/>
              </a:solidFill>
              <a:latin typeface="Gill Sans MT" pitchFamily="34" charset="0"/>
            </a:endParaRPr>
          </a:p>
          <a:p>
            <a:r>
              <a:rPr lang="sl-SI" sz="1200">
                <a:solidFill>
                  <a:srgbClr val="00B050"/>
                </a:solidFill>
                <a:latin typeface="Gill Sans MT" pitchFamily="34" charset="0"/>
              </a:rPr>
              <a:t>To je največ, kar lahko naredi kdorkoli izmed nas.</a:t>
            </a:r>
            <a:endParaRPr lang="sl-SI" sz="1200" dirty="0">
              <a:solidFill>
                <a:srgbClr val="00B050"/>
              </a:solidFill>
              <a:latin typeface="Gill Sans MT" pitchFamily="34" charset="0"/>
            </a:endParaRP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Nevidni</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sp>
        <p:nvSpPr>
          <p:cNvPr id="21" name="Rectangle 13"/>
          <p:cNvSpPr/>
          <p:nvPr/>
        </p:nvSpPr>
        <p:spPr>
          <a:xfrm>
            <a:off x="5436096" y="313372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1"/>
                </a:solidFill>
                <a:latin typeface="Gill Sans MT" pitchFamily="34" charset="0"/>
              </a:rPr>
              <a:t>Veš, pri Izabeli doma si niso mogli privoščiti, da bi vključili ogrevanje. Pri Izabeli doma si marsičesa niso mogli privoščiti. Tudi takih stvari, ki se nekaterim zdijo samoumevne.  A Izabela si raje ni preveč belila glave s tistim, česar ni imela. Konec koncev so v njeni družini imeli vse, kar so potrebovali … Imeli so drug drugega.</a:t>
            </a:r>
          </a:p>
        </p:txBody>
      </p:sp>
      <p:pic>
        <p:nvPicPr>
          <p:cNvPr id="9" name="Slika 8"/>
          <p:cNvPicPr>
            <a:picLocks noChangeAspect="1"/>
          </p:cNvPicPr>
          <p:nvPr/>
        </p:nvPicPr>
        <p:blipFill>
          <a:blip r:embed="rId7"/>
          <a:stretch>
            <a:fillRect/>
          </a:stretch>
        </p:blipFill>
        <p:spPr>
          <a:xfrm>
            <a:off x="285750" y="3178178"/>
            <a:ext cx="2857500" cy="2514600"/>
          </a:xfrm>
          <a:prstGeom prst="rect">
            <a:avLst/>
          </a:prstGeom>
        </p:spPr>
      </p:pic>
    </p:spTree>
    <p:extLst>
      <p:ext uri="{BB962C8B-B14F-4D97-AF65-F5344CB8AC3E}">
        <p14:creationId xmlns:p14="http://schemas.microsoft.com/office/powerpoint/2010/main" val="37701961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a:solidFill>
                  <a:schemeClr val="accent2"/>
                </a:solidFill>
                <a:latin typeface="Gill Sans MT" pitchFamily="34" charset="0"/>
              </a:rPr>
              <a:t>Knjiga, ki je napisana za otroke, v sebi skriva tudi številne uporabne informacije za njihove starše in učitelje. Podarite svojemu otroku (in sebi) mirno plovbo po pisanem svetu čustev ne glede na to, ali v njem prevladujejo sonce, oblaki ali dež.</a:t>
            </a:r>
            <a:endParaRPr lang="sl-SI" sz="1400" dirty="0" smtClean="0">
              <a:solidFill>
                <a:schemeClr val="accent2"/>
              </a:solidFill>
              <a:latin typeface="Gill Sans MT" pitchFamily="34" charset="0"/>
            </a:endParaRPr>
          </a:p>
        </p:txBody>
      </p:sp>
      <p:sp>
        <p:nvSpPr>
          <p:cNvPr id="18" name="Rectangle 17"/>
          <p:cNvSpPr/>
          <p:nvPr/>
        </p:nvSpPr>
        <p:spPr>
          <a:xfrm>
            <a:off x="2521140" y="313701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a:solidFill>
                  <a:srgbClr val="00B050"/>
                </a:solidFill>
                <a:latin typeface="Gill Sans MT" pitchFamily="34" charset="0"/>
              </a:rPr>
              <a:t>Kako vzgajati čustveno inteligentnega otroka? Na kakšen način se v razredu učinkovito pogovarjati z učenci o čustvih in kaj storiti, ko predšolskega otroka preplavi strah, veselje ali pa nevoščljivost?</a:t>
            </a:r>
          </a:p>
          <a:p>
            <a:endParaRPr lang="sl-SI" sz="1200">
              <a:solidFill>
                <a:srgbClr val="00B050"/>
              </a:solidFill>
              <a:latin typeface="Gill Sans MT" pitchFamily="34" charset="0"/>
            </a:endParaRPr>
          </a:p>
          <a:p>
            <a:r>
              <a:rPr lang="sl-SI" sz="1200">
                <a:solidFill>
                  <a:srgbClr val="00B050"/>
                </a:solidFill>
                <a:latin typeface="Gill Sans MT" pitchFamily="34" charset="0"/>
              </a:rPr>
              <a:t>Čustva so del nas in del otrok, zato se z njimi srečujemo v vlogi starša, učitelja ali vzgojitelja. Nova knjižna uspešnica španske avtorice Maríe Menéndez-Ponte staršem, učiteljem in vzgojiteljem ponuja praktične didaktične usmeritve, ki jih potrebujemo pri vzgoji ali delu z otroki.</a:t>
            </a:r>
            <a:endParaRPr lang="sl-SI" sz="1200" dirty="0">
              <a:solidFill>
                <a:srgbClr val="00B050"/>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42454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Pisani svet čustev</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20929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90628" y="1959199"/>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36167" y="2077358"/>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7"/>
          <a:stretch>
            <a:fillRect/>
          </a:stretch>
        </p:blipFill>
        <p:spPr>
          <a:xfrm>
            <a:off x="242358" y="2590800"/>
            <a:ext cx="2849185" cy="3598541"/>
          </a:xfrm>
          <a:prstGeom prst="rect">
            <a:avLst/>
          </a:prstGeom>
        </p:spPr>
      </p:pic>
    </p:spTree>
    <p:extLst>
      <p:ext uri="{BB962C8B-B14F-4D97-AF65-F5344CB8AC3E}">
        <p14:creationId xmlns:p14="http://schemas.microsoft.com/office/powerpoint/2010/main" val="38343044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Astronavti morajo biti dobri pri matematiki, fiziki in kemiji. Obenem morajo imeti močno in zdravo telo, saj je potovanje v vesolje naporna stvar.</a:t>
            </a:r>
          </a:p>
          <a:p>
            <a:r>
              <a:rPr lang="sl-SI" sz="1400" dirty="0" smtClean="0">
                <a:solidFill>
                  <a:schemeClr val="accent2"/>
                </a:solidFill>
                <a:latin typeface="Gill Sans MT" pitchFamily="34" charset="0"/>
              </a:rPr>
              <a:t>Astronavti so odpotovali na Luno in kmalu jim bo mogoče uspelo obiskati tudi Mars. Ves čas snujejo vznemirljive misije.</a:t>
            </a: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pPr algn="just"/>
            <a:r>
              <a:rPr lang="sl-SI" sz="1200">
                <a:solidFill>
                  <a:schemeClr val="accent6">
                    <a:lumMod val="75000"/>
                  </a:schemeClr>
                </a:solidFill>
                <a:latin typeface="Gill Sans MT" pitchFamily="34" charset="0"/>
              </a:rPr>
              <a:t>Mali nadobudneži imajo velike sanje.</a:t>
            </a:r>
          </a:p>
          <a:p>
            <a:pPr algn="just"/>
            <a:endParaRPr lang="sl-SI" sz="1200">
              <a:solidFill>
                <a:schemeClr val="accent6">
                  <a:lumMod val="75000"/>
                </a:schemeClr>
              </a:solidFill>
              <a:latin typeface="Gill Sans MT" pitchFamily="34" charset="0"/>
            </a:endParaRPr>
          </a:p>
          <a:p>
            <a:pPr algn="just"/>
            <a:r>
              <a:rPr lang="sl-SI" sz="1200">
                <a:solidFill>
                  <a:schemeClr val="accent6">
                    <a:lumMod val="75000"/>
                  </a:schemeClr>
                </a:solidFill>
                <a:latin typeface="Gill Sans MT" pitchFamily="34" charset="0"/>
              </a:rPr>
              <a:t>Videti je, kot da se samo igrajo s folijo in kartonskimi škatlami, a v resnici čisto zares pilotirajo rakete v vesolje in postanejo prvi astronavti, ki so stopili na Mars.</a:t>
            </a:r>
          </a:p>
          <a:p>
            <a:pPr algn="just"/>
            <a:endParaRPr lang="sl-SI" sz="1200">
              <a:solidFill>
                <a:schemeClr val="accent6">
                  <a:lumMod val="75000"/>
                </a:schemeClr>
              </a:solidFill>
              <a:latin typeface="Gill Sans MT" pitchFamily="34" charset="0"/>
            </a:endParaRPr>
          </a:p>
          <a:p>
            <a:pPr algn="just"/>
            <a:r>
              <a:rPr lang="sl-SI" sz="1200">
                <a:solidFill>
                  <a:schemeClr val="accent6">
                    <a:lumMod val="75000"/>
                  </a:schemeClr>
                </a:solidFill>
                <a:latin typeface="Gill Sans MT" pitchFamily="34" charset="0"/>
              </a:rPr>
              <a:t>Spoznajte poklic astronavta in zanetite iskrico strasti, ki bo tlela vse življenje.</a:t>
            </a:r>
            <a:endParaRPr lang="sl-SI" sz="1200" dirty="0">
              <a:solidFill>
                <a:schemeClr val="accent6">
                  <a:lumMod val="75000"/>
                </a:schemeClr>
              </a:solidFill>
              <a:latin typeface="Gill Sans MT" pitchFamily="34" charset="0"/>
            </a:endParaRP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Ko odrastemo, bomo astronavti</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7"/>
          <a:stretch>
            <a:fillRect/>
          </a:stretch>
        </p:blipFill>
        <p:spPr>
          <a:xfrm>
            <a:off x="209085" y="3284984"/>
            <a:ext cx="2901940" cy="2901940"/>
          </a:xfrm>
          <a:prstGeom prst="rect">
            <a:avLst/>
          </a:prstGeom>
        </p:spPr>
      </p:pic>
    </p:spTree>
    <p:extLst>
      <p:ext uri="{BB962C8B-B14F-4D97-AF65-F5344CB8AC3E}">
        <p14:creationId xmlns:p14="http://schemas.microsoft.com/office/powerpoint/2010/main" val="39686279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6036166" y="3132885"/>
            <a:ext cx="2726833"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Skoraj vse, kar so ljudje izdelali, so zasnovali inženirji, od pralnega stroja do stavbe, v kateri bivaš. Inženirji za ustvarjanje uporabnih stvari uporabljajo znanje matematike in drugih naravoslovnih ved. Obstajajo najrazličnejši inženirji. Nekateri izumljajo stroje, drugi oblikujejo mostove in zgradbe. Nekateri snujejo avtomobile, letala in celo vesoljska plovila.</a:t>
            </a:r>
          </a:p>
        </p:txBody>
      </p:sp>
      <p:sp>
        <p:nvSpPr>
          <p:cNvPr id="18" name="Rectangle 17"/>
          <p:cNvSpPr/>
          <p:nvPr/>
        </p:nvSpPr>
        <p:spPr>
          <a:xfrm>
            <a:off x="2547696" y="3717032"/>
            <a:ext cx="4048607" cy="3865006"/>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200" dirty="0" smtClean="0">
                <a:solidFill>
                  <a:srgbClr val="00B050"/>
                </a:solidFill>
                <a:latin typeface="Gill Sans MT" pitchFamily="34" charset="0"/>
              </a:rPr>
              <a:t>.</a:t>
            </a:r>
            <a:endParaRPr lang="sl-SI" sz="1200" dirty="0">
              <a:solidFill>
                <a:srgbClr val="00B050"/>
              </a:solidFill>
              <a:latin typeface="Gill Sans MT" pitchFamily="34" charset="0"/>
            </a:endParaRPr>
          </a:p>
        </p:txBody>
      </p:sp>
      <p:sp>
        <p:nvSpPr>
          <p:cNvPr id="20" name="Rectangle 19"/>
          <p:cNvSpPr/>
          <p:nvPr/>
        </p:nvSpPr>
        <p:spPr>
          <a:xfrm>
            <a:off x="251520" y="3109674"/>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endParaRPr lang="sl-SI" sz="22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Ko odrastemo, bomo inženirji</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sp>
        <p:nvSpPr>
          <p:cNvPr id="21" name="Pravokotnik 20"/>
          <p:cNvSpPr/>
          <p:nvPr/>
        </p:nvSpPr>
        <p:spPr>
          <a:xfrm>
            <a:off x="3194498" y="3108250"/>
            <a:ext cx="2667001" cy="2031325"/>
          </a:xfrm>
          <a:prstGeom prst="rect">
            <a:avLst/>
          </a:prstGeom>
        </p:spPr>
        <p:txBody>
          <a:bodyPr wrap="square">
            <a:spAutoFit/>
          </a:bodyPr>
          <a:lstStyle/>
          <a:p>
            <a:r>
              <a:rPr lang="sl-SI" dirty="0" smtClean="0">
                <a:solidFill>
                  <a:srgbClr val="00B050"/>
                </a:solidFill>
              </a:rPr>
              <a:t>Mali nadobudneži imajo velike sanje. Videti je, kot da se samo igrajo s kockami, a v resnici čisto zares gradijo nebotičnike in snujejo sila hitre dirkalne avtomobile.</a:t>
            </a:r>
            <a:endParaRPr lang="sl-SI" dirty="0">
              <a:solidFill>
                <a:srgbClr val="00B050"/>
              </a:solidFill>
            </a:endParaRPr>
          </a:p>
        </p:txBody>
      </p:sp>
      <p:pic>
        <p:nvPicPr>
          <p:cNvPr id="5" name="Slika 4"/>
          <p:cNvPicPr>
            <a:picLocks noChangeAspect="1"/>
          </p:cNvPicPr>
          <p:nvPr/>
        </p:nvPicPr>
        <p:blipFill>
          <a:blip r:embed="rId7"/>
          <a:stretch>
            <a:fillRect/>
          </a:stretch>
        </p:blipFill>
        <p:spPr>
          <a:xfrm>
            <a:off x="285750" y="3220065"/>
            <a:ext cx="2857500" cy="2857500"/>
          </a:xfrm>
          <a:prstGeom prst="rect">
            <a:avLst/>
          </a:prstGeom>
        </p:spPr>
      </p:pic>
    </p:spTree>
    <p:extLst>
      <p:ext uri="{BB962C8B-B14F-4D97-AF65-F5344CB8AC3E}">
        <p14:creationId xmlns:p14="http://schemas.microsoft.com/office/powerpoint/2010/main" val="396075779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Veterinarji skrbijo za živali, kakor zdravniki skrbijo za ljudi. Žival pregledajo, opravijo teste. Dajo jim zdravila. Nekateri veterinarji skrbijo za hišne ljubljenčke, drugi delajo z živalmi na kmetiji. Nekateri delajo v živalskih vrtovih in akvarijih. Spet tretji potujejo po svetu ter skrbijo za divje živali in se o njih učijo.</a:t>
            </a: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rgbClr val="00B0F0"/>
                </a:solidFill>
                <a:latin typeface="Gill Sans MT" pitchFamily="34" charset="0"/>
              </a:rPr>
              <a:t>Mali nadobudneži imajo velike sanje. Videti je, kot da se samo igrajo s plišastimi igračkami, a v resnici čisto zares zdravijo ogrožene vrste ali skrbijo za pravkar skotene kužke. </a:t>
            </a:r>
            <a:endParaRPr lang="sl-SI" sz="1400" dirty="0">
              <a:solidFill>
                <a:srgbClr val="00B0F0"/>
              </a:solidFill>
              <a:latin typeface="Gill Sans MT" pitchFamily="34" charset="0"/>
            </a:endParaRPr>
          </a:p>
        </p:txBody>
      </p:sp>
      <p:sp>
        <p:nvSpPr>
          <p:cNvPr id="20" name="Rectangle 19"/>
          <p:cNvSpPr/>
          <p:nvPr/>
        </p:nvSpPr>
        <p:spPr>
          <a:xfrm>
            <a:off x="424543" y="30480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438913"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Ko odrastemo, bomo veterinarji</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9" name="Slika 8"/>
          <p:cNvPicPr>
            <a:picLocks noChangeAspect="1"/>
          </p:cNvPicPr>
          <p:nvPr/>
        </p:nvPicPr>
        <p:blipFill>
          <a:blip r:embed="rId7"/>
          <a:stretch>
            <a:fillRect/>
          </a:stretch>
        </p:blipFill>
        <p:spPr>
          <a:xfrm>
            <a:off x="323293" y="3150873"/>
            <a:ext cx="2869499" cy="2869499"/>
          </a:xfrm>
          <a:prstGeom prst="rect">
            <a:avLst/>
          </a:prstGeom>
        </p:spPr>
      </p:pic>
    </p:spTree>
    <p:extLst>
      <p:ext uri="{BB962C8B-B14F-4D97-AF65-F5344CB8AC3E}">
        <p14:creationId xmlns:p14="http://schemas.microsoft.com/office/powerpoint/2010/main" val="41908898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Letošnja </a:t>
            </a:r>
            <a:r>
              <a:rPr lang="sl-SI" sz="1400" dirty="0">
                <a:solidFill>
                  <a:schemeClr val="accent2"/>
                </a:solidFill>
                <a:latin typeface="Gill Sans MT" pitchFamily="34" charset="0"/>
              </a:rPr>
              <a:t>izdaja Guinnessove knjige rekordov ima nekaj vodilnih tem.</a:t>
            </a:r>
          </a:p>
          <a:p>
            <a:endParaRPr lang="sl-SI" sz="1400" dirty="0">
              <a:solidFill>
                <a:schemeClr val="accent2"/>
              </a:solidFill>
              <a:latin typeface="Gill Sans MT" pitchFamily="34" charset="0"/>
            </a:endParaRPr>
          </a:p>
          <a:p>
            <a:r>
              <a:rPr lang="sl-SI" sz="1400" dirty="0" smtClean="0">
                <a:solidFill>
                  <a:schemeClr val="accent2"/>
                </a:solidFill>
                <a:latin typeface="Gill Sans MT" pitchFamily="34" charset="0"/>
              </a:rPr>
              <a:t>Prva </a:t>
            </a:r>
            <a:r>
              <a:rPr lang="sl-SI" sz="1400" dirty="0">
                <a:solidFill>
                  <a:schemeClr val="accent2"/>
                </a:solidFill>
                <a:latin typeface="Gill Sans MT" pitchFamily="34" charset="0"/>
              </a:rPr>
              <a:t>tema je vidna že z naslovnice: </a:t>
            </a:r>
            <a:r>
              <a:rPr lang="sl-SI" sz="1400" dirty="0" smtClean="0">
                <a:solidFill>
                  <a:schemeClr val="accent2"/>
                </a:solidFill>
                <a:latin typeface="Gill Sans MT" pitchFamily="34" charset="0"/>
              </a:rPr>
              <a:t>VESOLJE</a:t>
            </a:r>
            <a:r>
              <a:rPr lang="pl-PL" sz="1400" dirty="0" smtClean="0">
                <a:solidFill>
                  <a:schemeClr val="accent2"/>
                </a:solidFill>
                <a:latin typeface="Gill Sans MT" pitchFamily="34" charset="0"/>
              </a:rPr>
              <a:t>. </a:t>
            </a:r>
            <a:r>
              <a:rPr lang="pl-PL" sz="1400" dirty="0">
                <a:solidFill>
                  <a:schemeClr val="accent2"/>
                </a:solidFill>
                <a:latin typeface="Gill Sans MT" pitchFamily="34" charset="0"/>
              </a:rPr>
              <a:t>Druga tema je raznolikost in </a:t>
            </a:r>
            <a:r>
              <a:rPr lang="pl-PL" sz="1400" dirty="0" smtClean="0">
                <a:solidFill>
                  <a:schemeClr val="accent2"/>
                </a:solidFill>
                <a:latin typeface="Gill Sans MT" pitchFamily="34" charset="0"/>
              </a:rPr>
              <a:t>vključenost</a:t>
            </a:r>
            <a:r>
              <a:rPr lang="sl-SI" sz="1400" dirty="0">
                <a:solidFill>
                  <a:schemeClr val="accent2"/>
                </a:solidFill>
                <a:latin typeface="Gill Sans MT" pitchFamily="34" charset="0"/>
              </a:rPr>
              <a:t>. Tretja tema obeležuje 150. obletnico romana </a:t>
            </a:r>
            <a:r>
              <a:rPr lang="sl-SI" sz="1400" dirty="0" err="1">
                <a:solidFill>
                  <a:schemeClr val="accent2"/>
                </a:solidFill>
                <a:latin typeface="Gill Sans MT" pitchFamily="34" charset="0"/>
              </a:rPr>
              <a:t>Julesa</a:t>
            </a:r>
            <a:r>
              <a:rPr lang="sl-SI" sz="1400" dirty="0">
                <a:solidFill>
                  <a:schemeClr val="accent2"/>
                </a:solidFill>
                <a:latin typeface="Gill Sans MT" pitchFamily="34" charset="0"/>
              </a:rPr>
              <a:t> Verna V osemdesetih dneh okoli </a:t>
            </a:r>
            <a:r>
              <a:rPr lang="sl-SI" sz="1400" dirty="0" smtClean="0">
                <a:solidFill>
                  <a:schemeClr val="accent2"/>
                </a:solidFill>
                <a:latin typeface="Gill Sans MT" pitchFamily="34" charset="0"/>
              </a:rPr>
              <a:t>sveta. Druge </a:t>
            </a:r>
            <a:r>
              <a:rPr lang="sl-SI" sz="1400" dirty="0">
                <a:solidFill>
                  <a:schemeClr val="accent2"/>
                </a:solidFill>
                <a:latin typeface="Gill Sans MT" pitchFamily="34" charset="0"/>
              </a:rPr>
              <a:t>misije v knjigi se odvijajo drugje na trdnih tleh našega planeta: Življenje na Zemlji, Človeško telo, Izredni podvigi, Epsko inženirstvo, Razvedrilo, Sodobni svet in Šport.</a:t>
            </a:r>
            <a:endParaRPr lang="sl-SI" sz="1400" dirty="0" smtClean="0">
              <a:solidFill>
                <a:schemeClr val="accent2"/>
              </a:solidFill>
              <a:latin typeface="Gill Sans MT" pitchFamily="34" charset="0"/>
            </a:endParaRPr>
          </a:p>
        </p:txBody>
      </p:sp>
      <p:sp>
        <p:nvSpPr>
          <p:cNvPr id="18" name="Rectangle 17"/>
          <p:cNvSpPr/>
          <p:nvPr/>
        </p:nvSpPr>
        <p:spPr>
          <a:xfrm>
            <a:off x="2521140"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rgbClr val="00B050"/>
                </a:solidFill>
                <a:latin typeface="Gill Sans MT" pitchFamily="34" charset="0"/>
              </a:rPr>
              <a:t>Katera lovna ptica v Evropi je najhitrejša? To vprašanje je navdihnilo ustanovitev Guinnessove knjige rekordov leta 1955. Na začetku je bila to ena sama knjiga, ki je izšla v mali sobi nad telovadnico, potem pa je zrasla v globalno </a:t>
            </a:r>
            <a:r>
              <a:rPr lang="sl-SI" sz="1400" dirty="0" err="1">
                <a:solidFill>
                  <a:srgbClr val="00B050"/>
                </a:solidFill>
                <a:latin typeface="Gill Sans MT" pitchFamily="34" charset="0"/>
              </a:rPr>
              <a:t>večmedijsko</a:t>
            </a:r>
            <a:r>
              <a:rPr lang="sl-SI" sz="1400" dirty="0">
                <a:solidFill>
                  <a:srgbClr val="00B050"/>
                </a:solidFill>
                <a:latin typeface="Gill Sans MT" pitchFamily="34" charset="0"/>
              </a:rPr>
              <a:t> blagovno znamko s pisarnami v Londonu, New Yorku, Miamiju, Pekingu, Tokiu in Dubaju.</a:t>
            </a: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Guinness World </a:t>
            </a:r>
            <a:r>
              <a:rPr lang="sl-SI" dirty="0" err="1" smtClean="0">
                <a:solidFill>
                  <a:srgbClr val="FF0000"/>
                </a:solidFill>
                <a:latin typeface="Gill Sans MT" pitchFamily="34" charset="0"/>
              </a:rPr>
              <a:t>Records</a:t>
            </a:r>
            <a:r>
              <a:rPr lang="sl-SI" dirty="0" smtClean="0">
                <a:solidFill>
                  <a:srgbClr val="FF0000"/>
                </a:solidFill>
                <a:latin typeface="Gill Sans MT" pitchFamily="34" charset="0"/>
              </a:rPr>
              <a:t> 2023</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9" name="Slika 8"/>
          <p:cNvPicPr>
            <a:picLocks noChangeAspect="1"/>
          </p:cNvPicPr>
          <p:nvPr/>
        </p:nvPicPr>
        <p:blipFill>
          <a:blip r:embed="rId7"/>
          <a:stretch>
            <a:fillRect/>
          </a:stretch>
        </p:blipFill>
        <p:spPr>
          <a:xfrm>
            <a:off x="316418" y="3134558"/>
            <a:ext cx="2731582" cy="3614892"/>
          </a:xfrm>
          <a:prstGeom prst="rect">
            <a:avLst/>
          </a:prstGeom>
        </p:spPr>
      </p:pic>
    </p:spTree>
    <p:extLst>
      <p:ext uri="{BB962C8B-B14F-4D97-AF65-F5344CB8AC3E}">
        <p14:creationId xmlns:p14="http://schemas.microsoft.com/office/powerpoint/2010/main" val="12327896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Nekateri želijo smreke s tankimi in redkimi vejami. Drugi hočejo košate smreke, ki imajo krog in krog močne veje. Nekateri vprašajo po smrekah, ki so košate samo na eni strani, da so primerne za v kot. Opazil sem, da se ljudje običajno odločijo za smreke, ki so podobne njim samim. Z očmi strokovnjaka sem pogledal gospo. „Samo trenutek,“ sem rekel. „Verjetno bom </a:t>
            </a:r>
            <a:r>
              <a:rPr lang="sl-SI" sz="1400" smtClean="0">
                <a:solidFill>
                  <a:schemeClr val="accent2"/>
                </a:solidFill>
                <a:latin typeface="Gill Sans MT" pitchFamily="34" charset="0"/>
              </a:rPr>
              <a:t>našel pravo.“ </a:t>
            </a:r>
            <a:endParaRPr lang="sl-SI" sz="1400" dirty="0" smtClean="0">
              <a:solidFill>
                <a:schemeClr val="accent2"/>
              </a:solidFill>
              <a:latin typeface="Gill Sans MT" pitchFamily="34" charset="0"/>
            </a:endParaRPr>
          </a:p>
        </p:txBody>
      </p:sp>
      <p:sp>
        <p:nvSpPr>
          <p:cNvPr id="18" name="Rectangle 17"/>
          <p:cNvSpPr/>
          <p:nvPr/>
        </p:nvSpPr>
        <p:spPr>
          <a:xfrm>
            <a:off x="2502793" y="3046576"/>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rgbClr val="00B050"/>
                </a:solidFill>
                <a:latin typeface="Gill Sans MT" pitchFamily="34" charset="0"/>
              </a:rPr>
              <a:t>Sredi najbolj obupno mrzle zime, sredi vojne, Freda greje misel na </a:t>
            </a:r>
            <a:r>
              <a:rPr lang="sl-SI" sz="1400" dirty="0" err="1">
                <a:solidFill>
                  <a:srgbClr val="00B050"/>
                </a:solidFill>
                <a:latin typeface="Gill Sans MT" pitchFamily="34" charset="0"/>
              </a:rPr>
              <a:t>Elso</a:t>
            </a:r>
            <a:r>
              <a:rPr lang="sl-SI" sz="1400" dirty="0">
                <a:solidFill>
                  <a:srgbClr val="00B050"/>
                </a:solidFill>
                <a:latin typeface="Gill Sans MT" pitchFamily="34" charset="0"/>
              </a:rPr>
              <a:t>, kuštravo deklico.</a:t>
            </a:r>
          </a:p>
          <a:p>
            <a:r>
              <a:rPr lang="sl-SI" sz="1400" dirty="0">
                <a:solidFill>
                  <a:srgbClr val="00B050"/>
                </a:solidFill>
                <a:latin typeface="Gill Sans MT" pitchFamily="34" charset="0"/>
              </a:rPr>
              <a:t>Toplo mu je tudi, ko kaj predrznega in pogumnega ušpiči v šoli.</a:t>
            </a:r>
          </a:p>
          <a:p>
            <a:r>
              <a:rPr lang="sl-SI" sz="1400" dirty="0">
                <a:solidFill>
                  <a:srgbClr val="00B050"/>
                </a:solidFill>
                <a:latin typeface="Gill Sans MT" pitchFamily="34" charset="0"/>
              </a:rPr>
              <a:t>Ko pomaga sovaščanu prodajati smrečice in lahko eno izbere še zase.</a:t>
            </a:r>
          </a:p>
          <a:p>
            <a:r>
              <a:rPr lang="sl-SI" sz="1400" dirty="0">
                <a:solidFill>
                  <a:srgbClr val="00B050"/>
                </a:solidFill>
                <a:latin typeface="Gill Sans MT" pitchFamily="34" charset="0"/>
              </a:rPr>
              <a:t>Ko z mamo čakata na praznike, na božič, in tiho upata, da se vrne </a:t>
            </a:r>
            <a:r>
              <a:rPr lang="sl-SI" sz="1400" dirty="0" smtClean="0">
                <a:solidFill>
                  <a:srgbClr val="00B050"/>
                </a:solidFill>
                <a:latin typeface="Gill Sans MT" pitchFamily="34" charset="0"/>
              </a:rPr>
              <a:t>oče, da </a:t>
            </a:r>
            <a:r>
              <a:rPr lang="sl-SI" sz="1400" dirty="0">
                <a:solidFill>
                  <a:srgbClr val="00B050"/>
                </a:solidFill>
                <a:latin typeface="Gill Sans MT" pitchFamily="34" charset="0"/>
              </a:rPr>
              <a:t>bodo skupaj praznovali praznike in – mir, svobodo, varnost.</a:t>
            </a: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Mala knjiga o ljubezni</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7"/>
          <a:stretch>
            <a:fillRect/>
          </a:stretch>
        </p:blipFill>
        <p:spPr>
          <a:xfrm>
            <a:off x="381000" y="3220065"/>
            <a:ext cx="2478907" cy="3323542"/>
          </a:xfrm>
          <a:prstGeom prst="rect">
            <a:avLst/>
          </a:prstGeom>
        </p:spPr>
      </p:pic>
    </p:spTree>
    <p:extLst>
      <p:ext uri="{BB962C8B-B14F-4D97-AF65-F5344CB8AC3E}">
        <p14:creationId xmlns:p14="http://schemas.microsoft.com/office/powerpoint/2010/main" val="113241107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chemeClr val="accent2"/>
                </a:solidFill>
                <a:latin typeface="Gill Sans MT" pitchFamily="34" charset="0"/>
              </a:rPr>
              <a:t>„Ojoj,“ je vljudno pripomnil ježek. „Nič ni narobe, če si tu in tam čemeren. Kadar sem jaz slabe volje in se želim razvedriti, si nadenem kapo, grem na sprehod in razmišljam o vsem, za kar sem hvaležen …</a:t>
            </a:r>
          </a:p>
          <a:p>
            <a:r>
              <a:rPr lang="sl-SI" sz="1400" dirty="0" smtClean="0">
                <a:solidFill>
                  <a:schemeClr val="accent2"/>
                </a:solidFill>
                <a:latin typeface="Gill Sans MT" pitchFamily="34" charset="0"/>
              </a:rPr>
              <a:t>Na primer o belih snežinkah in toplem svetlem soncu … Aja, pa se seveda o božiču!“</a:t>
            </a:r>
            <a:endParaRPr lang="sl-SI" sz="1400" dirty="0" smtClean="0">
              <a:solidFill>
                <a:schemeClr val="accent2"/>
              </a:solidFill>
              <a:latin typeface="Gill Sans MT" pitchFamily="34" charset="0"/>
            </a:endParaRPr>
          </a:p>
        </p:txBody>
      </p:sp>
      <p:sp>
        <p:nvSpPr>
          <p:cNvPr id="18" name="Rectangle 17"/>
          <p:cNvSpPr/>
          <p:nvPr/>
        </p:nvSpPr>
        <p:spPr>
          <a:xfrm>
            <a:off x="2521140" y="313701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rgbClr val="00B0F0"/>
                </a:solidFill>
                <a:latin typeface="Gill Sans MT" pitchFamily="34" charset="0"/>
              </a:rPr>
              <a:t>Kadar je ježek slabe volje in čemeren, pomisli na stvari, za katere je hvaležen …</a:t>
            </a:r>
          </a:p>
          <a:p>
            <a:r>
              <a:rPr lang="sl-SI" sz="1400" dirty="0">
                <a:solidFill>
                  <a:srgbClr val="00B0F0"/>
                </a:solidFill>
                <a:latin typeface="Gill Sans MT" pitchFamily="34" charset="0"/>
              </a:rPr>
              <a:t>Na sonce, bleščeči sneg in čudovite prijatelje.</a:t>
            </a:r>
          </a:p>
          <a:p>
            <a:endParaRPr lang="sl-SI" sz="1400" dirty="0">
              <a:solidFill>
                <a:srgbClr val="00B0F0"/>
              </a:solidFill>
              <a:latin typeface="Gill Sans MT" pitchFamily="34" charset="0"/>
            </a:endParaRPr>
          </a:p>
          <a:p>
            <a:r>
              <a:rPr lang="sl-SI" sz="1400" dirty="0">
                <a:solidFill>
                  <a:srgbClr val="00B0F0"/>
                </a:solidFill>
                <a:latin typeface="Gill Sans MT" pitchFamily="34" charset="0"/>
              </a:rPr>
              <a:t>Ko lisica nikakor ne more pregnati slabe volje in jezna odide v zasnežen temačen gozd, ježek steče za njo. Kajti biti prijatelj, ko so časi težki, je najboljše na svetu.</a:t>
            </a:r>
            <a:endParaRPr lang="sl-SI" sz="1400" dirty="0">
              <a:solidFill>
                <a:srgbClr val="00B0F0"/>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Nekega čemernega dne</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9" name="Slika 8"/>
          <p:cNvPicPr>
            <a:picLocks noChangeAspect="1"/>
          </p:cNvPicPr>
          <p:nvPr/>
        </p:nvPicPr>
        <p:blipFill>
          <a:blip r:embed="rId7"/>
          <a:stretch>
            <a:fillRect/>
          </a:stretch>
        </p:blipFill>
        <p:spPr>
          <a:xfrm>
            <a:off x="365297" y="3208113"/>
            <a:ext cx="2785492" cy="2785492"/>
          </a:xfrm>
          <a:prstGeom prst="rect">
            <a:avLst/>
          </a:prstGeom>
        </p:spPr>
      </p:pic>
    </p:spTree>
    <p:extLst>
      <p:ext uri="{BB962C8B-B14F-4D97-AF65-F5344CB8AC3E}">
        <p14:creationId xmlns:p14="http://schemas.microsoft.com/office/powerpoint/2010/main" val="15925705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chemeClr val="accent2"/>
                </a:solidFill>
                <a:latin typeface="Gill Sans MT" pitchFamily="34" charset="0"/>
              </a:rPr>
              <a:t>Ko v naselje </a:t>
            </a:r>
            <a:r>
              <a:rPr lang="sl-SI" sz="1400" dirty="0" err="1">
                <a:solidFill>
                  <a:schemeClr val="accent2"/>
                </a:solidFill>
                <a:latin typeface="Gill Sans MT" pitchFamily="34" charset="0"/>
              </a:rPr>
              <a:t>Bleščivka</a:t>
            </a:r>
            <a:r>
              <a:rPr lang="sl-SI" sz="1400" dirty="0">
                <a:solidFill>
                  <a:schemeClr val="accent2"/>
                </a:solidFill>
                <a:latin typeface="Gill Sans MT" pitchFamily="34" charset="0"/>
              </a:rPr>
              <a:t> </a:t>
            </a:r>
            <a:r>
              <a:rPr lang="sl-SI" sz="1400" dirty="0" err="1">
                <a:solidFill>
                  <a:schemeClr val="accent2"/>
                </a:solidFill>
                <a:latin typeface="Gill Sans MT" pitchFamily="34" charset="0"/>
              </a:rPr>
              <a:t>priropota</a:t>
            </a:r>
            <a:r>
              <a:rPr lang="sl-SI" sz="1400" dirty="0">
                <a:solidFill>
                  <a:schemeClr val="accent2"/>
                </a:solidFill>
                <a:latin typeface="Gill Sans MT" pitchFamily="34" charset="0"/>
              </a:rPr>
              <a:t> rdeča katrca, se izza njenega volana skobaca visoka, suha ženska. Iz prtljažnika potegne nahrbtnik, s sprednjega sedeža pa pazljivo dvigne … krokodila. </a:t>
            </a:r>
          </a:p>
          <a:p>
            <a:r>
              <a:rPr lang="sl-SI" sz="1400" dirty="0" smtClean="0">
                <a:solidFill>
                  <a:schemeClr val="accent2"/>
                </a:solidFill>
                <a:latin typeface="Gill Sans MT" pitchFamily="34" charset="0"/>
              </a:rPr>
              <a:t>Kdo </a:t>
            </a:r>
            <a:r>
              <a:rPr lang="sl-SI" sz="1400" dirty="0">
                <a:solidFill>
                  <a:schemeClr val="accent2"/>
                </a:solidFill>
                <a:latin typeface="Gill Sans MT" pitchFamily="34" charset="0"/>
              </a:rPr>
              <a:t>je ta skrivnostna Silva, zakaj je njen ljubljenček prav krokodil in kaj se dogaja na </a:t>
            </a:r>
            <a:r>
              <a:rPr lang="sl-SI" sz="1400" dirty="0" err="1">
                <a:solidFill>
                  <a:schemeClr val="accent2"/>
                </a:solidFill>
                <a:latin typeface="Gill Sans MT" pitchFamily="34" charset="0"/>
              </a:rPr>
              <a:t>Bleščivki</a:t>
            </a:r>
            <a:r>
              <a:rPr lang="sl-SI" sz="1400" dirty="0">
                <a:solidFill>
                  <a:schemeClr val="accent2"/>
                </a:solidFill>
                <a:latin typeface="Gill Sans MT" pitchFamily="34" charset="0"/>
              </a:rPr>
              <a:t>? Vsi ptiči so naenkrat izginili neznano kam, med bloki se pojavijo fluorescenčni kakci, nad naseljem pa se gosti zoprna megla …  Skrajni čas je, da nenavadne kakce pod mikroskop, skrivnostno dogajanje pa pod drobnogled vzamejo zvedavi in bistri </a:t>
            </a:r>
            <a:r>
              <a:rPr lang="sl-SI" sz="1400" dirty="0" err="1">
                <a:solidFill>
                  <a:schemeClr val="accent2"/>
                </a:solidFill>
                <a:latin typeface="Gill Sans MT" pitchFamily="34" charset="0"/>
              </a:rPr>
              <a:t>bleščivski</a:t>
            </a:r>
            <a:r>
              <a:rPr lang="sl-SI" sz="1400" dirty="0">
                <a:solidFill>
                  <a:schemeClr val="accent2"/>
                </a:solidFill>
                <a:latin typeface="Gill Sans MT" pitchFamily="34" charset="0"/>
              </a:rPr>
              <a:t> </a:t>
            </a:r>
            <a:r>
              <a:rPr lang="sl-SI" sz="1400" dirty="0" smtClean="0">
                <a:solidFill>
                  <a:schemeClr val="accent2"/>
                </a:solidFill>
                <a:latin typeface="Gill Sans MT" pitchFamily="34" charset="0"/>
              </a:rPr>
              <a:t>otroci.</a:t>
            </a:r>
            <a:endParaRPr lang="sl-SI" sz="1400" dirty="0" smtClean="0">
              <a:solidFill>
                <a:schemeClr val="accent2"/>
              </a:solidFill>
              <a:latin typeface="Gill Sans MT" pitchFamily="34" charset="0"/>
            </a:endParaRPr>
          </a:p>
        </p:txBody>
      </p:sp>
      <p:sp>
        <p:nvSpPr>
          <p:cNvPr id="18" name="Rectangle 17"/>
          <p:cNvSpPr/>
          <p:nvPr/>
        </p:nvSpPr>
        <p:spPr>
          <a:xfrm>
            <a:off x="2521140" y="313701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a:solidFill>
                  <a:srgbClr val="00B050"/>
                </a:solidFill>
                <a:latin typeface="Gill Sans MT" pitchFamily="34" charset="0"/>
              </a:rPr>
              <a:t>Vznemirljiv in zabaven roman za mlade bralce, v katerem spremljamo napeto dogajanje na vrhu hriba </a:t>
            </a:r>
            <a:r>
              <a:rPr lang="sl-SI" sz="1400" dirty="0" err="1">
                <a:solidFill>
                  <a:srgbClr val="00B050"/>
                </a:solidFill>
                <a:latin typeface="Gill Sans MT" pitchFamily="34" charset="0"/>
              </a:rPr>
              <a:t>Bleščivka</a:t>
            </a:r>
            <a:r>
              <a:rPr lang="sl-SI" sz="1400" dirty="0">
                <a:solidFill>
                  <a:srgbClr val="00B050"/>
                </a:solidFill>
                <a:latin typeface="Gill Sans MT" pitchFamily="34" charset="0"/>
              </a:rPr>
              <a:t> …</a:t>
            </a:r>
            <a:endParaRPr lang="sl-SI" sz="1400" dirty="0">
              <a:solidFill>
                <a:srgbClr val="00B050"/>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381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err="1" smtClean="0">
                <a:solidFill>
                  <a:srgbClr val="FF0000"/>
                </a:solidFill>
                <a:latin typeface="Gill Sans MT" pitchFamily="34" charset="0"/>
              </a:rPr>
              <a:t>Bleščivka</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3"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194499" y="2135024"/>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4"/>
          <a:stretch>
            <a:fillRect/>
          </a:stretch>
        </p:blipFill>
        <p:spPr>
          <a:xfrm>
            <a:off x="381000" y="555550"/>
            <a:ext cx="8382000" cy="1405985"/>
          </a:xfrm>
          <a:prstGeom prst="rect">
            <a:avLst/>
          </a:prstGeom>
        </p:spPr>
      </p:pic>
      <p:pic>
        <p:nvPicPr>
          <p:cNvPr id="3" name="Slika 2"/>
          <p:cNvPicPr>
            <a:picLocks noChangeAspect="1"/>
          </p:cNvPicPr>
          <p:nvPr/>
        </p:nvPicPr>
        <p:blipFill>
          <a:blip r:embed="rId5"/>
          <a:stretch>
            <a:fillRect/>
          </a:stretch>
        </p:blipFill>
        <p:spPr>
          <a:xfrm>
            <a:off x="424544" y="587812"/>
            <a:ext cx="1555168" cy="1409701"/>
          </a:xfrm>
          <a:prstGeom prst="rect">
            <a:avLst/>
          </a:prstGeom>
        </p:spPr>
      </p:pic>
      <p:pic>
        <p:nvPicPr>
          <p:cNvPr id="4" name="Slika 3"/>
          <p:cNvPicPr>
            <a:picLocks noChangeAspect="1"/>
          </p:cNvPicPr>
          <p:nvPr/>
        </p:nvPicPr>
        <p:blipFill>
          <a:blip r:embed="rId5"/>
          <a:stretch>
            <a:fillRect/>
          </a:stretch>
        </p:blipFill>
        <p:spPr>
          <a:xfrm>
            <a:off x="3209293" y="555550"/>
            <a:ext cx="1650740" cy="1405985"/>
          </a:xfrm>
          <a:prstGeom prst="rect">
            <a:avLst/>
          </a:prstGeom>
        </p:spPr>
      </p:pic>
      <p:pic>
        <p:nvPicPr>
          <p:cNvPr id="22" name="Slika 21"/>
          <p:cNvPicPr>
            <a:picLocks noChangeAspect="1"/>
          </p:cNvPicPr>
          <p:nvPr/>
        </p:nvPicPr>
        <p:blipFill>
          <a:blip r:embed="rId6"/>
          <a:stretch>
            <a:fillRect/>
          </a:stretch>
        </p:blipFill>
        <p:spPr>
          <a:xfrm>
            <a:off x="6036167" y="632007"/>
            <a:ext cx="1488161" cy="1327192"/>
          </a:xfrm>
          <a:prstGeom prst="rect">
            <a:avLst/>
          </a:prstGeom>
        </p:spPr>
      </p:pic>
      <p:pic>
        <p:nvPicPr>
          <p:cNvPr id="5" name="Slika 4"/>
          <p:cNvPicPr>
            <a:picLocks noChangeAspect="1"/>
          </p:cNvPicPr>
          <p:nvPr/>
        </p:nvPicPr>
        <p:blipFill>
          <a:blip r:embed="rId7"/>
          <a:stretch>
            <a:fillRect/>
          </a:stretch>
        </p:blipFill>
        <p:spPr>
          <a:xfrm>
            <a:off x="899592" y="3218377"/>
            <a:ext cx="1905000" cy="2762250"/>
          </a:xfrm>
          <a:prstGeom prst="rect">
            <a:avLst/>
          </a:prstGeom>
        </p:spPr>
      </p:pic>
    </p:spTree>
    <p:extLst>
      <p:ext uri="{BB962C8B-B14F-4D97-AF65-F5344CB8AC3E}">
        <p14:creationId xmlns:p14="http://schemas.microsoft.com/office/powerpoint/2010/main" val="1555477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Rectangle 13"/>
          <p:cNvSpPr/>
          <p:nvPr/>
        </p:nvSpPr>
        <p:spPr>
          <a:xfrm>
            <a:off x="5436096" y="3132885"/>
            <a:ext cx="3326904" cy="3759405"/>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a:solidFill>
                  <a:schemeClr val="accent2"/>
                </a:solidFill>
                <a:latin typeface="Gill Sans MT" pitchFamily="34" charset="0"/>
              </a:rPr>
              <a:t>Neoboroženega Khalila ustreli policist. Kmalu zatem se njegovo ime pojavi na naslovnicah časopisov – eni o njem pišejo kot o gangsterju, drugi trdijo, da je preprodajalec drog, na ulicah pa vre. Bo policist odgovarjal za Khalilovo smrt ali pa bo ta ostala nekaznovana? Starr je edina, ki ve, kaj se je v tisti noči zgodilo …</a:t>
            </a:r>
            <a:endParaRPr lang="sl-SI" sz="1400" dirty="0" smtClean="0">
              <a:solidFill>
                <a:schemeClr val="accent2"/>
              </a:solidFill>
              <a:latin typeface="Gill Sans MT" pitchFamily="34" charset="0"/>
            </a:endParaRPr>
          </a:p>
        </p:txBody>
      </p:sp>
      <p:sp>
        <p:nvSpPr>
          <p:cNvPr id="18" name="Rectangle 17"/>
          <p:cNvSpPr/>
          <p:nvPr/>
        </p:nvSpPr>
        <p:spPr>
          <a:xfrm>
            <a:off x="2521140" y="3137010"/>
            <a:ext cx="3340359" cy="372099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1400" dirty="0" smtClean="0">
                <a:solidFill>
                  <a:srgbClr val="00B050"/>
                </a:solidFill>
                <a:latin typeface="Gill Sans MT" pitchFamily="34" charset="0"/>
                <a:hlinkClick r:id="rId3"/>
              </a:rPr>
              <a:t>Prevajalka Irena Duša Draž o knjigi</a:t>
            </a:r>
          </a:p>
          <a:p>
            <a:endParaRPr lang="sl-SI" sz="1400" dirty="0">
              <a:solidFill>
                <a:srgbClr val="00B050"/>
              </a:solidFill>
              <a:latin typeface="Gill Sans MT" pitchFamily="34" charset="0"/>
              <a:hlinkClick r:id="rId3"/>
            </a:endParaRPr>
          </a:p>
          <a:p>
            <a:r>
              <a:rPr lang="sl-SI" sz="1400" dirty="0" smtClean="0">
                <a:solidFill>
                  <a:srgbClr val="00B050"/>
                </a:solidFill>
                <a:latin typeface="Gill Sans MT" pitchFamily="34" charset="0"/>
                <a:hlinkClick r:id="rId3"/>
              </a:rPr>
              <a:t>https</a:t>
            </a:r>
            <a:r>
              <a:rPr lang="sl-SI" sz="1400" dirty="0">
                <a:solidFill>
                  <a:srgbClr val="00B050"/>
                </a:solidFill>
                <a:latin typeface="Gill Sans MT" pitchFamily="34" charset="0"/>
                <a:hlinkClick r:id="rId3"/>
              </a:rPr>
              <a:t>://</a:t>
            </a:r>
            <a:r>
              <a:rPr lang="sl-SI" sz="1400" dirty="0" smtClean="0">
                <a:solidFill>
                  <a:srgbClr val="00B050"/>
                </a:solidFill>
                <a:latin typeface="Gill Sans MT" pitchFamily="34" charset="0"/>
                <a:hlinkClick r:id="rId3"/>
              </a:rPr>
              <a:t>www.mladinska-knjiga.si/knjige/za-otroke/vse-se-vraca</a:t>
            </a:r>
            <a:endParaRPr lang="sl-SI" sz="1400" dirty="0" smtClean="0">
              <a:solidFill>
                <a:srgbClr val="00B050"/>
              </a:solidFill>
              <a:latin typeface="Gill Sans MT" pitchFamily="34" charset="0"/>
            </a:endParaRPr>
          </a:p>
          <a:p>
            <a:endParaRPr lang="sl-SI" sz="1400" dirty="0">
              <a:solidFill>
                <a:srgbClr val="00B050"/>
              </a:solidFill>
              <a:latin typeface="Gill Sans MT" pitchFamily="34" charset="0"/>
            </a:endParaRPr>
          </a:p>
        </p:txBody>
      </p:sp>
      <p:sp>
        <p:nvSpPr>
          <p:cNvPr id="20" name="Rectangle 19"/>
          <p:cNvSpPr/>
          <p:nvPr/>
        </p:nvSpPr>
        <p:spPr>
          <a:xfrm>
            <a:off x="424543" y="305943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91440" rtlCol="0" anchor="t" anchorCtr="0"/>
          <a:lstStyle/>
          <a:p>
            <a:r>
              <a:rPr lang="sl-SI" sz="2200" dirty="0" smtClean="0">
                <a:solidFill>
                  <a:prstClr val="white">
                    <a:lumMod val="50000"/>
                  </a:prstClr>
                </a:solidFill>
                <a:latin typeface="Gill Sans MT" pitchFamily="34" charset="0"/>
              </a:rPr>
              <a:t>podbesedilo</a:t>
            </a:r>
          </a:p>
          <a:p>
            <a:endParaRPr lang="sl-SI" sz="2400" dirty="0">
              <a:solidFill>
                <a:prstClr val="white">
                  <a:lumMod val="50000"/>
                </a:prstClr>
              </a:solidFill>
              <a:latin typeface="Gill Sans MT" pitchFamily="34" charset="0"/>
            </a:endParaRPr>
          </a:p>
        </p:txBody>
      </p:sp>
      <p:sp>
        <p:nvSpPr>
          <p:cNvPr id="6" name="Rectangle 5"/>
          <p:cNvSpPr/>
          <p:nvPr/>
        </p:nvSpPr>
        <p:spPr>
          <a:xfrm>
            <a:off x="42454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dirty="0" smtClean="0">
                <a:solidFill>
                  <a:srgbClr val="FF0000"/>
                </a:solidFill>
                <a:latin typeface="Gill Sans MT" pitchFamily="34" charset="0"/>
              </a:rPr>
              <a:t>Vse se vrača</a:t>
            </a:r>
            <a:endParaRPr lang="sl-SI" dirty="0">
              <a:solidFill>
                <a:srgbClr val="FF0000"/>
              </a:solidFill>
              <a:latin typeface="Gill Sans MT" pitchFamily="34" charset="0"/>
            </a:endParaRP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1</a:t>
            </a:r>
            <a:endParaRPr lang="en-US" sz="5000" dirty="0">
              <a:solidFill>
                <a:srgbClr val="EEECE1">
                  <a:lumMod val="75000"/>
                </a:srgbClr>
              </a:solidFill>
              <a:latin typeface="Calisto MT" pitchFamily="18" charset="0"/>
            </a:endParaRPr>
          </a:p>
        </p:txBody>
      </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10739110_rattlesnakeledge.jpg"/>
          <p:cNvPicPr>
            <a:picLocks noChangeAspect="1"/>
          </p:cNvPicPr>
          <p:nvPr/>
        </p:nvPicPr>
        <p:blipFill>
          <a:blip r:embed="rId4" cstate="print"/>
          <a:srcRect/>
          <a:stretch>
            <a:fillRect/>
          </a:stretch>
        </p:blipFill>
        <p:spPr>
          <a:xfrm>
            <a:off x="381000" y="609600"/>
            <a:ext cx="8382000" cy="1351935"/>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pic>
      <p:sp>
        <p:nvSpPr>
          <p:cNvPr id="11" name="Rectangle 10"/>
          <p:cNvSpPr/>
          <p:nvPr/>
        </p:nvSpPr>
        <p:spPr>
          <a:xfrm>
            <a:off x="3209293" y="2066165"/>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75000"/>
                  </a:schemeClr>
                </a:solidFill>
                <a:latin typeface="Gill Sans MT" pitchFamily="34" charset="0"/>
              </a:rPr>
              <a:t>O KNJIGI</a:t>
            </a:r>
            <a:endParaRPr lang="sl-SI" sz="2200" dirty="0">
              <a:solidFill>
                <a:schemeClr val="accent6">
                  <a:lumMod val="75000"/>
                </a:schemeClr>
              </a:solidFill>
              <a:latin typeface="Gill Sans MT" pitchFamily="34" charset="0"/>
            </a:endParaRPr>
          </a:p>
        </p:txBody>
      </p:sp>
      <p:sp>
        <p:nvSpPr>
          <p:cNvPr id="12" name="TextBox 11"/>
          <p:cNvSpPr txBox="1"/>
          <p:nvPr/>
        </p:nvSpPr>
        <p:spPr>
          <a:xfrm>
            <a:off x="3290628" y="1959199"/>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2</a:t>
            </a:r>
            <a:endParaRPr lang="en-US" sz="5000" dirty="0">
              <a:solidFill>
                <a:srgbClr val="EEECE1">
                  <a:lumMod val="75000"/>
                </a:srgbClr>
              </a:solidFill>
              <a:latin typeface="Calisto MT" pitchFamily="18" charset="0"/>
            </a:endParaRP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96000" y="21336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sl-SI" sz="2200" dirty="0" smtClean="0">
                <a:solidFill>
                  <a:schemeClr val="accent6">
                    <a:lumMod val="50000"/>
                  </a:schemeClr>
                </a:solidFill>
                <a:latin typeface="Gill Sans MT" pitchFamily="34" charset="0"/>
              </a:rPr>
              <a:t>IZ KNJIGE</a:t>
            </a:r>
            <a:endParaRPr lang="sl-SI" sz="2200" dirty="0">
              <a:solidFill>
                <a:schemeClr val="accent6">
                  <a:lumMod val="50000"/>
                </a:schemeClr>
              </a:solidFill>
              <a:latin typeface="Gill Sans MT" pitchFamily="34" charset="0"/>
            </a:endParaRP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smtClean="0">
                <a:solidFill>
                  <a:srgbClr val="EEECE1">
                    <a:lumMod val="75000"/>
                  </a:srgbClr>
                </a:solidFill>
                <a:latin typeface="Calisto MT" pitchFamily="18" charset="0"/>
              </a:rPr>
              <a:t>3</a:t>
            </a:r>
            <a:endParaRPr lang="en-US" sz="5000" dirty="0">
              <a:solidFill>
                <a:srgbClr val="EEECE1">
                  <a:lumMod val="75000"/>
                </a:srgbClr>
              </a:solidFill>
              <a:latin typeface="Calisto MT" pitchFamily="18" charset="0"/>
            </a:endParaRP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2" name="Slika 1"/>
          <p:cNvPicPr>
            <a:picLocks noChangeAspect="1"/>
          </p:cNvPicPr>
          <p:nvPr/>
        </p:nvPicPr>
        <p:blipFill>
          <a:blip r:embed="rId5"/>
          <a:stretch>
            <a:fillRect/>
          </a:stretch>
        </p:blipFill>
        <p:spPr>
          <a:xfrm>
            <a:off x="381000" y="555550"/>
            <a:ext cx="8382000" cy="1405985"/>
          </a:xfrm>
          <a:prstGeom prst="rect">
            <a:avLst/>
          </a:prstGeom>
        </p:spPr>
      </p:pic>
      <p:pic>
        <p:nvPicPr>
          <p:cNvPr id="3" name="Slika 2"/>
          <p:cNvPicPr>
            <a:picLocks noChangeAspect="1"/>
          </p:cNvPicPr>
          <p:nvPr/>
        </p:nvPicPr>
        <p:blipFill>
          <a:blip r:embed="rId6"/>
          <a:stretch>
            <a:fillRect/>
          </a:stretch>
        </p:blipFill>
        <p:spPr>
          <a:xfrm>
            <a:off x="424544" y="587812"/>
            <a:ext cx="1555168" cy="1409701"/>
          </a:xfrm>
          <a:prstGeom prst="rect">
            <a:avLst/>
          </a:prstGeom>
        </p:spPr>
      </p:pic>
      <p:pic>
        <p:nvPicPr>
          <p:cNvPr id="4" name="Slika 3"/>
          <p:cNvPicPr>
            <a:picLocks noChangeAspect="1"/>
          </p:cNvPicPr>
          <p:nvPr/>
        </p:nvPicPr>
        <p:blipFill>
          <a:blip r:embed="rId6"/>
          <a:stretch>
            <a:fillRect/>
          </a:stretch>
        </p:blipFill>
        <p:spPr>
          <a:xfrm>
            <a:off x="3209293" y="555550"/>
            <a:ext cx="1650740" cy="1405985"/>
          </a:xfrm>
          <a:prstGeom prst="rect">
            <a:avLst/>
          </a:prstGeom>
        </p:spPr>
      </p:pic>
      <p:pic>
        <p:nvPicPr>
          <p:cNvPr id="22" name="Slika 21"/>
          <p:cNvPicPr>
            <a:picLocks noChangeAspect="1"/>
          </p:cNvPicPr>
          <p:nvPr/>
        </p:nvPicPr>
        <p:blipFill>
          <a:blip r:embed="rId7"/>
          <a:stretch>
            <a:fillRect/>
          </a:stretch>
        </p:blipFill>
        <p:spPr>
          <a:xfrm>
            <a:off x="6036167" y="632007"/>
            <a:ext cx="1488161" cy="1327192"/>
          </a:xfrm>
          <a:prstGeom prst="rect">
            <a:avLst/>
          </a:prstGeom>
        </p:spPr>
      </p:pic>
      <p:pic>
        <p:nvPicPr>
          <p:cNvPr id="9" name="Slika 8"/>
          <p:cNvPicPr>
            <a:picLocks noChangeAspect="1"/>
          </p:cNvPicPr>
          <p:nvPr/>
        </p:nvPicPr>
        <p:blipFill>
          <a:blip r:embed="rId8"/>
          <a:stretch>
            <a:fillRect/>
          </a:stretch>
        </p:blipFill>
        <p:spPr>
          <a:xfrm>
            <a:off x="578547" y="3058145"/>
            <a:ext cx="2358991" cy="3367460"/>
          </a:xfrm>
          <a:prstGeom prst="rect">
            <a:avLst/>
          </a:prstGeom>
        </p:spPr>
      </p:pic>
    </p:spTree>
    <p:extLst>
      <p:ext uri="{BB962C8B-B14F-4D97-AF65-F5344CB8AC3E}">
        <p14:creationId xmlns:p14="http://schemas.microsoft.com/office/powerpoint/2010/main" val="21366472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B51597A-D120-4D6E-981F-4B402354B2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Slika s tremi stolpci z besedilom</Template>
  <TotalTime>0</TotalTime>
  <Words>1250</Words>
  <Application>Microsoft Office PowerPoint</Application>
  <PresentationFormat>Diaprojekcija na zaslonu (4:3)</PresentationFormat>
  <Paragraphs>110</Paragraphs>
  <Slides>10</Slides>
  <Notes>10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10</vt:i4>
      </vt:variant>
    </vt:vector>
  </HeadingPairs>
  <TitlesOfParts>
    <vt:vector size="15" baseType="lpstr">
      <vt:lpstr>Arial</vt:lpstr>
      <vt:lpstr>Calibri</vt:lpstr>
      <vt:lpstr>Calisto MT</vt:lpstr>
      <vt:lpstr>Gill Sans MT</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2020-12-07T11:46:11Z</dcterms:created>
  <dcterms:modified xsi:type="dcterms:W3CDTF">2022-09-27T12:57:14Z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TC018814419991</vt:lpwstr>
  </property>
</Properties>
</file>